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charts/chart6.xml" ContentType="application/vnd.openxmlformats-officedocument.drawingml.chart+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handoutMasterIdLst>
    <p:handoutMasterId r:id="rId48"/>
  </p:handoutMasterIdLst>
  <p:sldIdLst>
    <p:sldId id="629" r:id="rId2"/>
    <p:sldId id="641" r:id="rId3"/>
    <p:sldId id="646" r:id="rId4"/>
    <p:sldId id="647" r:id="rId5"/>
    <p:sldId id="584" r:id="rId6"/>
    <p:sldId id="650" r:id="rId7"/>
    <p:sldId id="651" r:id="rId8"/>
    <p:sldId id="624" r:id="rId9"/>
    <p:sldId id="582" r:id="rId10"/>
    <p:sldId id="619" r:id="rId11"/>
    <p:sldId id="625" r:id="rId12"/>
    <p:sldId id="618" r:id="rId13"/>
    <p:sldId id="583" r:id="rId14"/>
    <p:sldId id="659" r:id="rId15"/>
    <p:sldId id="653" r:id="rId16"/>
    <p:sldId id="654" r:id="rId17"/>
    <p:sldId id="660" r:id="rId18"/>
    <p:sldId id="663" r:id="rId19"/>
    <p:sldId id="664" r:id="rId20"/>
    <p:sldId id="665" r:id="rId21"/>
    <p:sldId id="666" r:id="rId22"/>
    <p:sldId id="667" r:id="rId23"/>
    <p:sldId id="668" r:id="rId24"/>
    <p:sldId id="669" r:id="rId25"/>
    <p:sldId id="670" r:id="rId26"/>
    <p:sldId id="671" r:id="rId27"/>
    <p:sldId id="672" r:id="rId28"/>
    <p:sldId id="673" r:id="rId29"/>
    <p:sldId id="674" r:id="rId30"/>
    <p:sldId id="675" r:id="rId31"/>
    <p:sldId id="676" r:id="rId32"/>
    <p:sldId id="677" r:id="rId33"/>
    <p:sldId id="678" r:id="rId34"/>
    <p:sldId id="679" r:id="rId35"/>
    <p:sldId id="680" r:id="rId36"/>
    <p:sldId id="681" r:id="rId37"/>
    <p:sldId id="682" r:id="rId38"/>
    <p:sldId id="636" r:id="rId39"/>
    <p:sldId id="683" r:id="rId40"/>
    <p:sldId id="635" r:id="rId41"/>
    <p:sldId id="634" r:id="rId42"/>
    <p:sldId id="658" r:id="rId43"/>
    <p:sldId id="637" r:id="rId44"/>
    <p:sldId id="652" r:id="rId45"/>
    <p:sldId id="640" r:id="rId46"/>
  </p:sldIdLst>
  <p:sldSz cx="9144000" cy="6858000" type="screen4x3"/>
  <p:notesSz cx="9296400" cy="7010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ymari_morales" initials="L.M."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7934"/>
    <a:srgbClr val="C3E76F"/>
    <a:srgbClr val="B5B6B3"/>
    <a:srgbClr val="EBE6B1"/>
    <a:srgbClr val="565A5C"/>
    <a:srgbClr val="275937"/>
    <a:srgbClr val="8E908F"/>
    <a:srgbClr val="61C25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34" autoAdjust="0"/>
    <p:restoredTop sz="94820" autoAdjust="0"/>
  </p:normalViewPr>
  <p:slideViewPr>
    <p:cSldViewPr snapToGrid="0">
      <p:cViewPr>
        <p:scale>
          <a:sx n="50" d="100"/>
          <a:sy n="50" d="100"/>
        </p:scale>
        <p:origin x="-966" y="-540"/>
      </p:cViewPr>
      <p:guideLst>
        <p:guide orient="horz" pos="179"/>
        <p:guide orient="horz" pos="721"/>
        <p:guide orient="horz" pos="547"/>
        <p:guide orient="horz" pos="1793"/>
        <p:guide orient="horz" pos="1983"/>
        <p:guide orient="horz" pos="2340"/>
        <p:guide orient="horz" pos="2530"/>
        <p:guide orient="horz" pos="3780"/>
        <p:guide pos="5583"/>
        <p:guide pos="1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070"/>
    </p:cViewPr>
  </p:sorterViewPr>
  <p:notesViewPr>
    <p:cSldViewPr snapToGrid="0">
      <p:cViewPr>
        <p:scale>
          <a:sx n="90" d="100"/>
          <a:sy n="90" d="100"/>
        </p:scale>
        <p:origin x="-1170" y="402"/>
      </p:cViewPr>
      <p:guideLst>
        <p:guide orient="horz" pos="2207"/>
        <p:guide pos="2927"/>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Office_Excel_Worksheet6.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lineChart>
        <c:grouping val="standard"/>
        <c:ser>
          <c:idx val="0"/>
          <c:order val="0"/>
          <c:tx>
            <c:strRef>
              <c:f>Sheet1!$B$1</c:f>
              <c:strCache>
                <c:ptCount val="1"/>
                <c:pt idx="0">
                  <c:v>Increased</c:v>
                </c:pt>
              </c:strCache>
            </c:strRef>
          </c:tx>
          <c:spPr>
            <a:ln>
              <a:solidFill>
                <a:schemeClr val="accent2">
                  <a:lumMod val="60000"/>
                  <a:lumOff val="40000"/>
                </a:schemeClr>
              </a:solidFill>
            </a:ln>
          </c:spPr>
          <c:marker>
            <c:spPr>
              <a:solidFill>
                <a:srgbClr val="C3E76F"/>
              </a:solidFill>
              <a:ln>
                <a:solidFill>
                  <a:srgbClr val="C3E76F">
                    <a:lumMod val="60000"/>
                    <a:lumOff val="40000"/>
                  </a:srgbClr>
                </a:solidFill>
              </a:ln>
            </c:spPr>
          </c:marker>
          <c:dLbls>
            <c:dLbl>
              <c:idx val="3"/>
              <c:layout>
                <c:manualLayout>
                  <c:x val="-2.9806410268827209E-2"/>
                  <c:y val="-3.3895718445420463E-2"/>
                </c:manualLayout>
              </c:layout>
              <c:dLblPos val="r"/>
              <c:showVal val="1"/>
            </c:dLbl>
            <c:dLblPos val="t"/>
            <c:showVal val="1"/>
          </c:dLbls>
          <c:cat>
            <c:numRef>
              <c:f>Sheet1!$A$2:$A$5</c:f>
              <c:numCache>
                <c:formatCode>General</c:formatCode>
                <c:ptCount val="4"/>
                <c:pt idx="0">
                  <c:v>2006</c:v>
                </c:pt>
                <c:pt idx="1">
                  <c:v>2007</c:v>
                </c:pt>
                <c:pt idx="2">
                  <c:v>2008</c:v>
                </c:pt>
                <c:pt idx="3">
                  <c:v>2009</c:v>
                </c:pt>
              </c:numCache>
            </c:numRef>
          </c:cat>
          <c:val>
            <c:numRef>
              <c:f>Sheet1!$B$2:$B$5</c:f>
              <c:numCache>
                <c:formatCode>0%</c:formatCode>
                <c:ptCount val="4"/>
                <c:pt idx="0">
                  <c:v>3.0000000000000009E-2</c:v>
                </c:pt>
                <c:pt idx="1">
                  <c:v>4.0000000000000036E-2</c:v>
                </c:pt>
                <c:pt idx="2">
                  <c:v>5.0000000000000017E-2</c:v>
                </c:pt>
                <c:pt idx="3">
                  <c:v>6.0000000000000046E-2</c:v>
                </c:pt>
              </c:numCache>
            </c:numRef>
          </c:val>
        </c:ser>
        <c:ser>
          <c:idx val="1"/>
          <c:order val="1"/>
          <c:tx>
            <c:strRef>
              <c:f>Sheet1!$C$1</c:f>
              <c:strCache>
                <c:ptCount val="1"/>
                <c:pt idx="0">
                  <c:v>Present Level</c:v>
                </c:pt>
              </c:strCache>
            </c:strRef>
          </c:tx>
          <c:spPr>
            <a:ln>
              <a:solidFill>
                <a:srgbClr val="404545">
                  <a:lumMod val="50000"/>
                  <a:alpha val="93000"/>
                </a:srgbClr>
              </a:solidFill>
            </a:ln>
          </c:spPr>
          <c:marker>
            <c:spPr>
              <a:solidFill>
                <a:schemeClr val="accent1"/>
              </a:solidFill>
              <a:ln>
                <a:solidFill>
                  <a:srgbClr val="404545">
                    <a:lumMod val="50000"/>
                  </a:srgbClr>
                </a:solidFill>
              </a:ln>
            </c:spPr>
          </c:marker>
          <c:dLbls>
            <c:dLblPos val="t"/>
            <c:showVal val="1"/>
          </c:dLbls>
          <c:cat>
            <c:numRef>
              <c:f>Sheet1!$A$2:$A$5</c:f>
              <c:numCache>
                <c:formatCode>General</c:formatCode>
                <c:ptCount val="4"/>
                <c:pt idx="0">
                  <c:v>2006</c:v>
                </c:pt>
                <c:pt idx="1">
                  <c:v>2007</c:v>
                </c:pt>
                <c:pt idx="2">
                  <c:v>2008</c:v>
                </c:pt>
                <c:pt idx="3">
                  <c:v>2009</c:v>
                </c:pt>
              </c:numCache>
            </c:numRef>
          </c:cat>
          <c:val>
            <c:numRef>
              <c:f>Sheet1!$C$2:$C$5</c:f>
              <c:numCache>
                <c:formatCode>0%</c:formatCode>
                <c:ptCount val="4"/>
                <c:pt idx="0">
                  <c:v>0.1</c:v>
                </c:pt>
                <c:pt idx="1">
                  <c:v>0.13</c:v>
                </c:pt>
                <c:pt idx="2">
                  <c:v>0.2</c:v>
                </c:pt>
                <c:pt idx="3">
                  <c:v>0.13</c:v>
                </c:pt>
              </c:numCache>
            </c:numRef>
          </c:val>
        </c:ser>
        <c:ser>
          <c:idx val="2"/>
          <c:order val="2"/>
          <c:tx>
            <c:strRef>
              <c:f>Sheet1!$D$1</c:f>
              <c:strCache>
                <c:ptCount val="1"/>
                <c:pt idx="0">
                  <c:v>Decreased</c:v>
                </c:pt>
              </c:strCache>
            </c:strRef>
          </c:tx>
          <c:dLbls>
            <c:dLblPos val="t"/>
            <c:showVal val="1"/>
          </c:dLbls>
          <c:cat>
            <c:numRef>
              <c:f>Sheet1!$A$2:$A$5</c:f>
              <c:numCache>
                <c:formatCode>General</c:formatCode>
                <c:ptCount val="4"/>
                <c:pt idx="0">
                  <c:v>2006</c:v>
                </c:pt>
                <c:pt idx="1">
                  <c:v>2007</c:v>
                </c:pt>
                <c:pt idx="2">
                  <c:v>2008</c:v>
                </c:pt>
                <c:pt idx="3">
                  <c:v>2009</c:v>
                </c:pt>
              </c:numCache>
            </c:numRef>
          </c:cat>
          <c:val>
            <c:numRef>
              <c:f>Sheet1!$D$2:$D$5</c:f>
              <c:numCache>
                <c:formatCode>0%</c:formatCode>
                <c:ptCount val="4"/>
                <c:pt idx="0">
                  <c:v>0.71000000000000063</c:v>
                </c:pt>
                <c:pt idx="1">
                  <c:v>0.66000000000000303</c:v>
                </c:pt>
                <c:pt idx="2">
                  <c:v>0.58000000000000029</c:v>
                </c:pt>
                <c:pt idx="3">
                  <c:v>0.64000000000000268</c:v>
                </c:pt>
              </c:numCache>
            </c:numRef>
          </c:val>
        </c:ser>
        <c:dLbls>
          <c:showVal val="1"/>
        </c:dLbls>
        <c:marker val="1"/>
        <c:axId val="69722112"/>
        <c:axId val="69724032"/>
      </c:lineChart>
      <c:catAx>
        <c:axId val="69722112"/>
        <c:scaling>
          <c:orientation val="minMax"/>
        </c:scaling>
        <c:axPos val="b"/>
        <c:numFmt formatCode="General" sourceLinked="1"/>
        <c:tickLblPos val="nextTo"/>
        <c:crossAx val="69724032"/>
        <c:crosses val="autoZero"/>
        <c:auto val="1"/>
        <c:lblAlgn val="ctr"/>
        <c:lblOffset val="100"/>
      </c:catAx>
      <c:valAx>
        <c:axId val="69724032"/>
        <c:scaling>
          <c:orientation val="minMax"/>
        </c:scaling>
        <c:axPos val="l"/>
        <c:numFmt formatCode="0%" sourceLinked="1"/>
        <c:tickLblPos val="nextTo"/>
        <c:crossAx val="69722112"/>
        <c:crosses val="autoZero"/>
        <c:crossBetween val="between"/>
      </c:valAx>
    </c:plotArea>
    <c:legend>
      <c:legendPos val="r"/>
      <c:layout/>
    </c:legend>
    <c:plotVisOnly val="1"/>
  </c:chart>
  <c:txPr>
    <a:bodyPr/>
    <a:lstStyle/>
    <a:p>
      <a:pPr>
        <a:defRPr sz="11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bar"/>
        <c:grouping val="percentStacked"/>
        <c:ser>
          <c:idx val="0"/>
          <c:order val="0"/>
          <c:tx>
            <c:strRef>
              <c:f>Sheet1!$B$1</c:f>
              <c:strCache>
                <c:ptCount val="1"/>
                <c:pt idx="0">
                  <c:v>DK/RF</c:v>
                </c:pt>
              </c:strCache>
            </c:strRef>
          </c:tx>
          <c:cat>
            <c:numRef>
              <c:f>Sheet1!$A$2:$A$5</c:f>
              <c:numCache>
                <c:formatCode>General</c:formatCode>
                <c:ptCount val="4"/>
                <c:pt idx="0">
                  <c:v>2006</c:v>
                </c:pt>
                <c:pt idx="1">
                  <c:v>2007</c:v>
                </c:pt>
                <c:pt idx="2">
                  <c:v>2008</c:v>
                </c:pt>
                <c:pt idx="3">
                  <c:v>2009</c:v>
                </c:pt>
              </c:numCache>
            </c:numRef>
          </c:cat>
          <c:val>
            <c:numRef>
              <c:f>Sheet1!$B$2:$B$5</c:f>
              <c:numCache>
                <c:formatCode>0%</c:formatCode>
                <c:ptCount val="4"/>
                <c:pt idx="0">
                  <c:v>0.12000000000000002</c:v>
                </c:pt>
                <c:pt idx="1">
                  <c:v>0.11000000000000003</c:v>
                </c:pt>
                <c:pt idx="2">
                  <c:v>0.1</c:v>
                </c:pt>
                <c:pt idx="3">
                  <c:v>0.13</c:v>
                </c:pt>
              </c:numCache>
            </c:numRef>
          </c:val>
        </c:ser>
        <c:ser>
          <c:idx val="1"/>
          <c:order val="1"/>
          <c:tx>
            <c:strRef>
              <c:f>Sheet1!$C$1</c:f>
              <c:strCache>
                <c:ptCount val="1"/>
                <c:pt idx="0">
                  <c:v>Both</c:v>
                </c:pt>
              </c:strCache>
            </c:strRef>
          </c:tx>
          <c:cat>
            <c:numRef>
              <c:f>Sheet1!$A$2:$A$5</c:f>
              <c:numCache>
                <c:formatCode>General</c:formatCode>
                <c:ptCount val="4"/>
                <c:pt idx="0">
                  <c:v>2006</c:v>
                </c:pt>
                <c:pt idx="1">
                  <c:v>2007</c:v>
                </c:pt>
                <c:pt idx="2">
                  <c:v>2008</c:v>
                </c:pt>
                <c:pt idx="3">
                  <c:v>2009</c:v>
                </c:pt>
              </c:numCache>
            </c:numRef>
          </c:cat>
          <c:val>
            <c:numRef>
              <c:f>Sheet1!$C$2:$C$5</c:f>
              <c:numCache>
                <c:formatCode>0%</c:formatCode>
                <c:ptCount val="4"/>
                <c:pt idx="0">
                  <c:v>0.15000000000000024</c:v>
                </c:pt>
                <c:pt idx="1">
                  <c:v>0.23</c:v>
                </c:pt>
                <c:pt idx="2">
                  <c:v>0.2</c:v>
                </c:pt>
                <c:pt idx="3">
                  <c:v>0.22000000000000006</c:v>
                </c:pt>
              </c:numCache>
            </c:numRef>
          </c:val>
        </c:ser>
        <c:ser>
          <c:idx val="2"/>
          <c:order val="2"/>
          <c:tx>
            <c:strRef>
              <c:f>Sheet1!$D$1</c:f>
              <c:strCache>
                <c:ptCount val="1"/>
                <c:pt idx="0">
                  <c:v>Mostly take jobs that other citizens could take</c:v>
                </c:pt>
              </c:strCache>
            </c:strRef>
          </c:tx>
          <c:cat>
            <c:numRef>
              <c:f>Sheet1!$A$2:$A$5</c:f>
              <c:numCache>
                <c:formatCode>General</c:formatCode>
                <c:ptCount val="4"/>
                <c:pt idx="0">
                  <c:v>2006</c:v>
                </c:pt>
                <c:pt idx="1">
                  <c:v>2007</c:v>
                </c:pt>
                <c:pt idx="2">
                  <c:v>2008</c:v>
                </c:pt>
                <c:pt idx="3">
                  <c:v>2009</c:v>
                </c:pt>
              </c:numCache>
            </c:numRef>
          </c:cat>
          <c:val>
            <c:numRef>
              <c:f>Sheet1!$D$2:$D$5</c:f>
              <c:numCache>
                <c:formatCode>0%</c:formatCode>
                <c:ptCount val="4"/>
                <c:pt idx="0">
                  <c:v>0.35000000000000031</c:v>
                </c:pt>
                <c:pt idx="1">
                  <c:v>0.16000000000000006</c:v>
                </c:pt>
                <c:pt idx="2">
                  <c:v>0.16000000000000006</c:v>
                </c:pt>
                <c:pt idx="3">
                  <c:v>0.2</c:v>
                </c:pt>
              </c:numCache>
            </c:numRef>
          </c:val>
        </c:ser>
        <c:ser>
          <c:idx val="3"/>
          <c:order val="3"/>
          <c:tx>
            <c:strRef>
              <c:f>Sheet1!$E$1</c:f>
              <c:strCache>
                <c:ptCount val="1"/>
                <c:pt idx="0">
                  <c:v>Mostly take jobs that citizens do not want</c:v>
                </c:pt>
              </c:strCache>
            </c:strRef>
          </c:tx>
          <c:dLbls>
            <c:txPr>
              <a:bodyPr/>
              <a:lstStyle/>
              <a:p>
                <a:pPr>
                  <a:defRPr>
                    <a:solidFill>
                      <a:schemeClr val="bg1"/>
                    </a:solidFill>
                  </a:defRPr>
                </a:pPr>
                <a:endParaRPr lang="en-US"/>
              </a:p>
            </c:txPr>
            <c:showVal val="1"/>
          </c:dLbls>
          <c:cat>
            <c:numRef>
              <c:f>Sheet1!$A$2:$A$5</c:f>
              <c:numCache>
                <c:formatCode>General</c:formatCode>
                <c:ptCount val="4"/>
                <c:pt idx="0">
                  <c:v>2006</c:v>
                </c:pt>
                <c:pt idx="1">
                  <c:v>2007</c:v>
                </c:pt>
                <c:pt idx="2">
                  <c:v>2008</c:v>
                </c:pt>
                <c:pt idx="3">
                  <c:v>2009</c:v>
                </c:pt>
              </c:numCache>
            </c:numRef>
          </c:cat>
          <c:val>
            <c:numRef>
              <c:f>Sheet1!$E$2:$E$5</c:f>
              <c:numCache>
                <c:formatCode>0%</c:formatCode>
                <c:ptCount val="4"/>
                <c:pt idx="0">
                  <c:v>0.38000000000000156</c:v>
                </c:pt>
                <c:pt idx="1">
                  <c:v>0.5</c:v>
                </c:pt>
                <c:pt idx="2">
                  <c:v>0.54</c:v>
                </c:pt>
                <c:pt idx="3">
                  <c:v>0.45</c:v>
                </c:pt>
              </c:numCache>
            </c:numRef>
          </c:val>
        </c:ser>
        <c:dLbls>
          <c:showVal val="1"/>
        </c:dLbls>
        <c:overlap val="100"/>
        <c:axId val="70216704"/>
        <c:axId val="70272896"/>
      </c:barChart>
      <c:catAx>
        <c:axId val="70216704"/>
        <c:scaling>
          <c:orientation val="minMax"/>
        </c:scaling>
        <c:axPos val="l"/>
        <c:numFmt formatCode="General" sourceLinked="1"/>
        <c:tickLblPos val="nextTo"/>
        <c:crossAx val="70272896"/>
        <c:crosses val="autoZero"/>
        <c:auto val="1"/>
        <c:lblAlgn val="ctr"/>
        <c:lblOffset val="100"/>
      </c:catAx>
      <c:valAx>
        <c:axId val="70272896"/>
        <c:scaling>
          <c:orientation val="minMax"/>
        </c:scaling>
        <c:axPos val="b"/>
        <c:numFmt formatCode="0%" sourceLinked="1"/>
        <c:tickLblPos val="nextTo"/>
        <c:crossAx val="70216704"/>
        <c:crosses val="autoZero"/>
        <c:crossBetween val="between"/>
      </c:valAx>
    </c:plotArea>
    <c:legend>
      <c:legendPos val="b"/>
      <c:layout/>
    </c:legend>
    <c:plotVisOnly val="1"/>
  </c:chart>
  <c:txPr>
    <a:bodyPr/>
    <a:lstStyle/>
    <a:p>
      <a:pPr>
        <a:defRPr sz="11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bar"/>
        <c:grouping val="clustered"/>
        <c:ser>
          <c:idx val="0"/>
          <c:order val="0"/>
          <c:tx>
            <c:strRef>
              <c:f>Sheet1!$B$1</c:f>
              <c:strCache>
                <c:ptCount val="1"/>
                <c:pt idx="0">
                  <c:v>2006</c:v>
                </c:pt>
              </c:strCache>
            </c:strRef>
          </c:tx>
          <c:cat>
            <c:strRef>
              <c:f>Sheet1!$A$2:$A$5</c:f>
              <c:strCache>
                <c:ptCount val="4"/>
                <c:pt idx="0">
                  <c:v>Uzbekistan</c:v>
                </c:pt>
                <c:pt idx="1">
                  <c:v>Kyrgyzstan</c:v>
                </c:pt>
                <c:pt idx="2">
                  <c:v>Moldova</c:v>
                </c:pt>
                <c:pt idx="3">
                  <c:v>Tajikistan</c:v>
                </c:pt>
              </c:strCache>
            </c:strRef>
          </c:cat>
          <c:val>
            <c:numRef>
              <c:f>Sheet1!$B$2:$B$5</c:f>
              <c:numCache>
                <c:formatCode>0%</c:formatCode>
                <c:ptCount val="4"/>
                <c:pt idx="0">
                  <c:v>0.18000000000000024</c:v>
                </c:pt>
                <c:pt idx="1">
                  <c:v>0.1900000000000002</c:v>
                </c:pt>
                <c:pt idx="2">
                  <c:v>0.36000000000000032</c:v>
                </c:pt>
                <c:pt idx="3">
                  <c:v>0.45</c:v>
                </c:pt>
              </c:numCache>
            </c:numRef>
          </c:val>
        </c:ser>
        <c:ser>
          <c:idx val="1"/>
          <c:order val="1"/>
          <c:tx>
            <c:strRef>
              <c:f>Sheet1!$C$1</c:f>
              <c:strCache>
                <c:ptCount val="1"/>
                <c:pt idx="0">
                  <c:v>2008</c:v>
                </c:pt>
              </c:strCache>
            </c:strRef>
          </c:tx>
          <c:cat>
            <c:strRef>
              <c:f>Sheet1!$A$2:$A$5</c:f>
              <c:strCache>
                <c:ptCount val="4"/>
                <c:pt idx="0">
                  <c:v>Uzbekistan</c:v>
                </c:pt>
                <c:pt idx="1">
                  <c:v>Kyrgyzstan</c:v>
                </c:pt>
                <c:pt idx="2">
                  <c:v>Moldova</c:v>
                </c:pt>
                <c:pt idx="3">
                  <c:v>Tajikistan</c:v>
                </c:pt>
              </c:strCache>
            </c:strRef>
          </c:cat>
          <c:val>
            <c:numRef>
              <c:f>Sheet1!$C$2:$C$5</c:f>
              <c:numCache>
                <c:formatCode>0%</c:formatCode>
                <c:ptCount val="4"/>
                <c:pt idx="0">
                  <c:v>0.21000000000000021</c:v>
                </c:pt>
                <c:pt idx="1">
                  <c:v>0.28000000000000008</c:v>
                </c:pt>
                <c:pt idx="2">
                  <c:v>0.38000000000000156</c:v>
                </c:pt>
                <c:pt idx="3">
                  <c:v>0.44000000000000034</c:v>
                </c:pt>
              </c:numCache>
            </c:numRef>
          </c:val>
        </c:ser>
        <c:ser>
          <c:idx val="2"/>
          <c:order val="2"/>
          <c:tx>
            <c:strRef>
              <c:f>Sheet1!$D$1</c:f>
              <c:strCache>
                <c:ptCount val="1"/>
                <c:pt idx="0">
                  <c:v>2009</c:v>
                </c:pt>
              </c:strCache>
            </c:strRef>
          </c:tx>
          <c:cat>
            <c:strRef>
              <c:f>Sheet1!$A$2:$A$5</c:f>
              <c:strCache>
                <c:ptCount val="4"/>
                <c:pt idx="0">
                  <c:v>Uzbekistan</c:v>
                </c:pt>
                <c:pt idx="1">
                  <c:v>Kyrgyzstan</c:v>
                </c:pt>
                <c:pt idx="2">
                  <c:v>Moldova</c:v>
                </c:pt>
                <c:pt idx="3">
                  <c:v>Tajikistan</c:v>
                </c:pt>
              </c:strCache>
            </c:strRef>
          </c:cat>
          <c:val>
            <c:numRef>
              <c:f>Sheet1!$D$2:$D$5</c:f>
              <c:numCache>
                <c:formatCode>0%</c:formatCode>
                <c:ptCount val="4"/>
                <c:pt idx="0">
                  <c:v>0.14000000000000001</c:v>
                </c:pt>
                <c:pt idx="1">
                  <c:v>0.23</c:v>
                </c:pt>
                <c:pt idx="2">
                  <c:v>0.28000000000000008</c:v>
                </c:pt>
                <c:pt idx="3">
                  <c:v>0.36000000000000032</c:v>
                </c:pt>
              </c:numCache>
            </c:numRef>
          </c:val>
        </c:ser>
        <c:dLbls>
          <c:showVal val="1"/>
        </c:dLbls>
        <c:axId val="78452608"/>
        <c:axId val="78454144"/>
      </c:barChart>
      <c:catAx>
        <c:axId val="78452608"/>
        <c:scaling>
          <c:orientation val="minMax"/>
        </c:scaling>
        <c:axPos val="l"/>
        <c:tickLblPos val="nextTo"/>
        <c:crossAx val="78454144"/>
        <c:crosses val="autoZero"/>
        <c:auto val="1"/>
        <c:lblAlgn val="ctr"/>
        <c:lblOffset val="100"/>
      </c:catAx>
      <c:valAx>
        <c:axId val="78454144"/>
        <c:scaling>
          <c:orientation val="minMax"/>
        </c:scaling>
        <c:axPos val="b"/>
        <c:numFmt formatCode="0%" sourceLinked="1"/>
        <c:tickLblPos val="nextTo"/>
        <c:crossAx val="78452608"/>
        <c:crosses val="autoZero"/>
        <c:crossBetween val="between"/>
      </c:valAx>
    </c:plotArea>
    <c:legend>
      <c:legendPos val="r"/>
      <c:layout/>
    </c:legend>
    <c:plotVisOnly val="1"/>
  </c:chart>
  <c:txPr>
    <a:bodyPr/>
    <a:lstStyle/>
    <a:p>
      <a:pPr>
        <a:defRPr sz="11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2515032843116833"/>
          <c:y val="0.20838136953498343"/>
          <c:w val="0.74969969031650785"/>
          <c:h val="0.70564363281782039"/>
        </c:manualLayout>
      </c:layout>
      <c:pieChart>
        <c:varyColors val="1"/>
        <c:ser>
          <c:idx val="0"/>
          <c:order val="0"/>
          <c:tx>
            <c:strRef>
              <c:f>Sheet1!$B$1</c:f>
              <c:strCache>
                <c:ptCount val="1"/>
                <c:pt idx="0">
                  <c:v>Desire to Study (WP9494)</c:v>
                </c:pt>
              </c:strCache>
            </c:strRef>
          </c:tx>
          <c:dLbls>
            <c:dLbl>
              <c:idx val="1"/>
              <c:layout>
                <c:manualLayout>
                  <c:x val="-9.8969342305397195E-2"/>
                  <c:y val="6.8976939134676772E-4"/>
                </c:manualLayout>
              </c:layout>
              <c:showVal val="1"/>
              <c:showCatName val="1"/>
              <c:separator>
</c:separator>
            </c:dLbl>
            <c:dLbl>
              <c:idx val="3"/>
              <c:delete val="1"/>
            </c:dLbl>
            <c:dLbl>
              <c:idx val="4"/>
              <c:layout>
                <c:manualLayout>
                  <c:x val="0.22539613103917591"/>
                  <c:y val="4.4224349321872615E-2"/>
                </c:manualLayout>
              </c:layout>
              <c:showVal val="1"/>
              <c:showCatName val="1"/>
              <c:separator>
</c:separator>
            </c:dLbl>
            <c:showVal val="1"/>
            <c:showCatName val="1"/>
            <c:separator>
</c:separator>
            <c:showLeaderLines val="1"/>
          </c:dLbls>
          <c:cat>
            <c:strRef>
              <c:f>Sheet1!$A$2:$A$8</c:f>
              <c:strCache>
                <c:ptCount val="7"/>
                <c:pt idx="0">
                  <c:v>CIS</c:v>
                </c:pt>
                <c:pt idx="1">
                  <c:v>EU</c:v>
                </c:pt>
                <c:pt idx="2">
                  <c:v>North America</c:v>
                </c:pt>
                <c:pt idx="3">
                  <c:v>Middle East &amp; North Africa</c:v>
                </c:pt>
                <c:pt idx="4">
                  <c:v>Asia</c:v>
                </c:pt>
                <c:pt idx="5">
                  <c:v>Other</c:v>
                </c:pt>
                <c:pt idx="6">
                  <c:v>DK</c:v>
                </c:pt>
              </c:strCache>
            </c:strRef>
          </c:cat>
          <c:val>
            <c:numRef>
              <c:f>Sheet1!$B$2:$B$8</c:f>
              <c:numCache>
                <c:formatCode>0%</c:formatCode>
                <c:ptCount val="7"/>
                <c:pt idx="0">
                  <c:v>0.95000000000000062</c:v>
                </c:pt>
                <c:pt idx="1">
                  <c:v>2.0000000000000011E-2</c:v>
                </c:pt>
                <c:pt idx="3">
                  <c:v>3.0000000000000002E-2</c:v>
                </c:pt>
                <c:pt idx="4">
                  <c:v>1.0000000000000005E-2</c:v>
                </c:pt>
              </c:numCache>
            </c:numRef>
          </c:val>
        </c:ser>
        <c:dLbls>
          <c:showVal val="1"/>
        </c:dLbls>
        <c:firstSliceAng val="0"/>
      </c:pieChart>
    </c:plotArea>
    <c:plotVisOnly val="1"/>
  </c:chart>
  <c:txPr>
    <a:bodyPr/>
    <a:lstStyle/>
    <a:p>
      <a:pPr>
        <a:defRPr sz="1200" b="1">
          <a:latin typeface="+mn-lt"/>
        </a:defRPr>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2515032843116833"/>
          <c:y val="0.13368017431585785"/>
          <c:w val="0.7496996903165084"/>
          <c:h val="0.70564363281782072"/>
        </c:manualLayout>
      </c:layout>
      <c:pieChart>
        <c:varyColors val="1"/>
        <c:ser>
          <c:idx val="0"/>
          <c:order val="0"/>
          <c:tx>
            <c:strRef>
              <c:f>Sheet1!$B$1</c:f>
              <c:strCache>
                <c:ptCount val="1"/>
                <c:pt idx="0">
                  <c:v>Column1</c:v>
                </c:pt>
              </c:strCache>
            </c:strRef>
          </c:tx>
          <c:dLbls>
            <c:dLbl>
              <c:idx val="1"/>
              <c:layout>
                <c:manualLayout>
                  <c:x val="9.734408198975128E-2"/>
                  <c:y val="-0.14871256444040354"/>
                </c:manualLayout>
              </c:layout>
              <c:showVal val="1"/>
              <c:showCatName val="1"/>
              <c:separator>
</c:separator>
            </c:dLbl>
            <c:dLbl>
              <c:idx val="2"/>
              <c:delete val="1"/>
            </c:dLbl>
            <c:dLbl>
              <c:idx val="5"/>
              <c:spPr/>
              <c:txPr>
                <a:bodyPr/>
                <a:lstStyle/>
                <a:p>
                  <a:pPr>
                    <a:defRPr>
                      <a:solidFill>
                        <a:schemeClr val="bg1"/>
                      </a:solidFill>
                    </a:defRPr>
                  </a:pPr>
                  <a:endParaRPr lang="en-US"/>
                </a:p>
              </c:txPr>
            </c:dLbl>
            <c:showVal val="1"/>
            <c:showCatName val="1"/>
            <c:separator>
</c:separator>
            <c:showLeaderLines val="1"/>
          </c:dLbls>
          <c:cat>
            <c:strRef>
              <c:f>Sheet1!$A$2:$A$9</c:f>
              <c:strCache>
                <c:ptCount val="8"/>
                <c:pt idx="0">
                  <c:v>CIS</c:v>
                </c:pt>
                <c:pt idx="1">
                  <c:v>EU</c:v>
                </c:pt>
                <c:pt idx="2">
                  <c:v>North America</c:v>
                </c:pt>
                <c:pt idx="3">
                  <c:v>Middle East &amp; North Africa</c:v>
                </c:pt>
                <c:pt idx="4">
                  <c:v>Other Europe</c:v>
                </c:pt>
                <c:pt idx="5">
                  <c:v>Asia</c:v>
                </c:pt>
                <c:pt idx="6">
                  <c:v>Other</c:v>
                </c:pt>
                <c:pt idx="7">
                  <c:v>DK</c:v>
                </c:pt>
              </c:strCache>
            </c:strRef>
          </c:cat>
          <c:val>
            <c:numRef>
              <c:f>Sheet1!$B$2:$B$9</c:f>
              <c:numCache>
                <c:formatCode>0%</c:formatCode>
                <c:ptCount val="8"/>
                <c:pt idx="0">
                  <c:v>0.48000000000000032</c:v>
                </c:pt>
                <c:pt idx="1">
                  <c:v>0.17</c:v>
                </c:pt>
                <c:pt idx="2">
                  <c:v>0.16</c:v>
                </c:pt>
                <c:pt idx="3">
                  <c:v>0.05</c:v>
                </c:pt>
                <c:pt idx="5">
                  <c:v>0.15000000000000024</c:v>
                </c:pt>
              </c:numCache>
            </c:numRef>
          </c:val>
        </c:ser>
        <c:dLbls>
          <c:showVal val="1"/>
        </c:dLbls>
        <c:firstSliceAng val="0"/>
      </c:pieChart>
    </c:plotArea>
    <c:plotVisOnly val="1"/>
  </c:chart>
  <c:txPr>
    <a:bodyPr/>
    <a:lstStyle/>
    <a:p>
      <a:pPr>
        <a:defRPr sz="1200" b="1">
          <a:latin typeface="+mn-lt"/>
        </a:defRPr>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plotArea>
      <c:layout/>
      <c:lineChart>
        <c:grouping val="standard"/>
        <c:ser>
          <c:idx val="0"/>
          <c:order val="0"/>
          <c:tx>
            <c:strRef>
              <c:f>Sheet1!$B$1</c:f>
              <c:strCache>
                <c:ptCount val="1"/>
                <c:pt idx="0">
                  <c:v>Increased</c:v>
                </c:pt>
              </c:strCache>
            </c:strRef>
          </c:tx>
          <c:spPr>
            <a:ln>
              <a:solidFill>
                <a:schemeClr val="accent2">
                  <a:lumMod val="60000"/>
                  <a:lumOff val="40000"/>
                </a:schemeClr>
              </a:solidFill>
            </a:ln>
          </c:spPr>
          <c:marker>
            <c:spPr>
              <a:solidFill>
                <a:srgbClr val="C3E76F"/>
              </a:solidFill>
              <a:ln>
                <a:solidFill>
                  <a:srgbClr val="C3E76F">
                    <a:lumMod val="60000"/>
                    <a:lumOff val="40000"/>
                  </a:srgbClr>
                </a:solidFill>
              </a:ln>
            </c:spPr>
          </c:marker>
          <c:dLbls>
            <c:dLbl>
              <c:idx val="3"/>
              <c:layout>
                <c:manualLayout>
                  <c:x val="-2.9806410268827202E-2"/>
                  <c:y val="-3.3895718445420477E-2"/>
                </c:manualLayout>
              </c:layout>
              <c:dLblPos val="r"/>
              <c:showVal val="1"/>
            </c:dLbl>
            <c:dLblPos val="t"/>
            <c:showVal val="1"/>
          </c:dLbls>
          <c:cat>
            <c:numRef>
              <c:f>Sheet1!$A$2:$A$5</c:f>
              <c:numCache>
                <c:formatCode>General</c:formatCode>
                <c:ptCount val="4"/>
                <c:pt idx="0">
                  <c:v>2006</c:v>
                </c:pt>
                <c:pt idx="1">
                  <c:v>2007</c:v>
                </c:pt>
                <c:pt idx="2">
                  <c:v>2008</c:v>
                </c:pt>
                <c:pt idx="3">
                  <c:v>2009</c:v>
                </c:pt>
              </c:numCache>
            </c:numRef>
          </c:cat>
          <c:val>
            <c:numRef>
              <c:f>Sheet1!$B$2:$B$5</c:f>
              <c:numCache>
                <c:formatCode>0%</c:formatCode>
                <c:ptCount val="4"/>
                <c:pt idx="0">
                  <c:v>0.17</c:v>
                </c:pt>
                <c:pt idx="1">
                  <c:v>0.16</c:v>
                </c:pt>
                <c:pt idx="2">
                  <c:v>0.18000000000000024</c:v>
                </c:pt>
                <c:pt idx="3">
                  <c:v>0.14000000000000001</c:v>
                </c:pt>
              </c:numCache>
            </c:numRef>
          </c:val>
        </c:ser>
        <c:ser>
          <c:idx val="1"/>
          <c:order val="1"/>
          <c:tx>
            <c:strRef>
              <c:f>Sheet1!$C$1</c:f>
              <c:strCache>
                <c:ptCount val="1"/>
                <c:pt idx="0">
                  <c:v>Present Level</c:v>
                </c:pt>
              </c:strCache>
            </c:strRef>
          </c:tx>
          <c:spPr>
            <a:ln>
              <a:solidFill>
                <a:schemeClr val="tx1">
                  <a:lumMod val="50000"/>
                </a:schemeClr>
              </a:solidFill>
            </a:ln>
          </c:spPr>
          <c:marker>
            <c:spPr>
              <a:solidFill>
                <a:schemeClr val="tx1">
                  <a:lumMod val="50000"/>
                </a:schemeClr>
              </a:solidFill>
              <a:ln>
                <a:solidFill>
                  <a:srgbClr val="404545">
                    <a:lumMod val="50000"/>
                  </a:srgbClr>
                </a:solidFill>
              </a:ln>
            </c:spPr>
          </c:marker>
          <c:dLbls>
            <c:dLbl>
              <c:idx val="0"/>
              <c:layout>
                <c:manualLayout>
                  <c:x val="-3.5038267049337192E-2"/>
                  <c:y val="-3.7678242062786402E-2"/>
                </c:manualLayout>
              </c:layout>
              <c:dLblPos val="r"/>
              <c:showVal val="1"/>
            </c:dLbl>
            <c:dLblPos val="b"/>
            <c:showVal val="1"/>
          </c:dLbls>
          <c:cat>
            <c:numRef>
              <c:f>Sheet1!$A$2:$A$5</c:f>
              <c:numCache>
                <c:formatCode>General</c:formatCode>
                <c:ptCount val="4"/>
                <c:pt idx="0">
                  <c:v>2006</c:v>
                </c:pt>
                <c:pt idx="1">
                  <c:v>2007</c:v>
                </c:pt>
                <c:pt idx="2">
                  <c:v>2008</c:v>
                </c:pt>
                <c:pt idx="3">
                  <c:v>2009</c:v>
                </c:pt>
              </c:numCache>
            </c:numRef>
          </c:cat>
          <c:val>
            <c:numRef>
              <c:f>Sheet1!$C$2:$C$5</c:f>
              <c:numCache>
                <c:formatCode>0%</c:formatCode>
                <c:ptCount val="4"/>
                <c:pt idx="0">
                  <c:v>0.42000000000000032</c:v>
                </c:pt>
                <c:pt idx="1">
                  <c:v>0.35000000000000031</c:v>
                </c:pt>
                <c:pt idx="2">
                  <c:v>0.39000000000000151</c:v>
                </c:pt>
                <c:pt idx="3">
                  <c:v>0.32000000000000151</c:v>
                </c:pt>
              </c:numCache>
            </c:numRef>
          </c:val>
        </c:ser>
        <c:ser>
          <c:idx val="2"/>
          <c:order val="2"/>
          <c:tx>
            <c:strRef>
              <c:f>Sheet1!$D$1</c:f>
              <c:strCache>
                <c:ptCount val="1"/>
                <c:pt idx="0">
                  <c:v>Decreased</c:v>
                </c:pt>
              </c:strCache>
            </c:strRef>
          </c:tx>
          <c:dLbls>
            <c:dLbl>
              <c:idx val="0"/>
              <c:layout>
                <c:manualLayout>
                  <c:x val="-3.5038267049337192E-2"/>
                  <c:y val="4.0651127735073546E-2"/>
                </c:manualLayout>
              </c:layout>
              <c:dLblPos val="r"/>
              <c:showVal val="1"/>
            </c:dLbl>
            <c:dLblPos val="t"/>
            <c:showVal val="1"/>
          </c:dLbls>
          <c:cat>
            <c:numRef>
              <c:f>Sheet1!$A$2:$A$5</c:f>
              <c:numCache>
                <c:formatCode>General</c:formatCode>
                <c:ptCount val="4"/>
                <c:pt idx="0">
                  <c:v>2006</c:v>
                </c:pt>
                <c:pt idx="1">
                  <c:v>2007</c:v>
                </c:pt>
                <c:pt idx="2">
                  <c:v>2008</c:v>
                </c:pt>
                <c:pt idx="3">
                  <c:v>2009</c:v>
                </c:pt>
              </c:numCache>
            </c:numRef>
          </c:cat>
          <c:val>
            <c:numRef>
              <c:f>Sheet1!$D$2:$D$5</c:f>
              <c:numCache>
                <c:formatCode>0%</c:formatCode>
                <c:ptCount val="4"/>
                <c:pt idx="0">
                  <c:v>0.39000000000000151</c:v>
                </c:pt>
                <c:pt idx="1">
                  <c:v>0.45</c:v>
                </c:pt>
                <c:pt idx="2">
                  <c:v>0.39000000000000151</c:v>
                </c:pt>
                <c:pt idx="3">
                  <c:v>0.5</c:v>
                </c:pt>
              </c:numCache>
            </c:numRef>
          </c:val>
        </c:ser>
        <c:dLbls>
          <c:showVal val="1"/>
        </c:dLbls>
        <c:marker val="1"/>
        <c:axId val="85670528"/>
        <c:axId val="85746816"/>
      </c:lineChart>
      <c:catAx>
        <c:axId val="85670528"/>
        <c:scaling>
          <c:orientation val="minMax"/>
        </c:scaling>
        <c:axPos val="b"/>
        <c:numFmt formatCode="General" sourceLinked="1"/>
        <c:tickLblPos val="nextTo"/>
        <c:crossAx val="85746816"/>
        <c:crosses val="autoZero"/>
        <c:auto val="1"/>
        <c:lblAlgn val="ctr"/>
        <c:lblOffset val="100"/>
      </c:catAx>
      <c:valAx>
        <c:axId val="85746816"/>
        <c:scaling>
          <c:orientation val="minMax"/>
        </c:scaling>
        <c:axPos val="l"/>
        <c:numFmt formatCode="0%" sourceLinked="1"/>
        <c:tickLblPos val="nextTo"/>
        <c:crossAx val="85670528"/>
        <c:crosses val="autoZero"/>
        <c:crossBetween val="between"/>
      </c:valAx>
    </c:plotArea>
    <c:legend>
      <c:legendPos val="r"/>
      <c:layout/>
    </c:legend>
    <c:plotVisOnly val="1"/>
  </c:chart>
  <c:txPr>
    <a:bodyPr/>
    <a:lstStyle/>
    <a:p>
      <a:pPr>
        <a:defRPr sz="1100"/>
      </a:pPr>
      <a:endParaRPr lang="en-US"/>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027520" cy="350460"/>
          </a:xfrm>
          <a:prstGeom prst="rect">
            <a:avLst/>
          </a:prstGeom>
        </p:spPr>
        <p:txBody>
          <a:bodyPr vert="horz" lIns="92062" tIns="46031" rIns="92062" bIns="46031" rtlCol="0"/>
          <a:lstStyle>
            <a:lvl1pPr algn="l">
              <a:defRPr sz="1200"/>
            </a:lvl1pPr>
          </a:lstStyle>
          <a:p>
            <a:endParaRPr lang="en-US" dirty="0"/>
          </a:p>
        </p:txBody>
      </p:sp>
      <p:sp>
        <p:nvSpPr>
          <p:cNvPr id="3" name="Date Placeholder 2"/>
          <p:cNvSpPr>
            <a:spLocks noGrp="1"/>
          </p:cNvSpPr>
          <p:nvPr>
            <p:ph type="dt" sz="quarter" idx="1"/>
          </p:nvPr>
        </p:nvSpPr>
        <p:spPr>
          <a:xfrm>
            <a:off x="5266758" y="1"/>
            <a:ext cx="4027520" cy="350460"/>
          </a:xfrm>
          <a:prstGeom prst="rect">
            <a:avLst/>
          </a:prstGeom>
        </p:spPr>
        <p:txBody>
          <a:bodyPr vert="horz" lIns="92062" tIns="46031" rIns="92062" bIns="46031" rtlCol="0"/>
          <a:lstStyle>
            <a:lvl1pPr algn="r">
              <a:defRPr sz="1200"/>
            </a:lvl1pPr>
          </a:lstStyle>
          <a:p>
            <a:fld id="{8EBAC595-371F-4A2A-8C19-70C7C91CC7C2}" type="datetimeFigureOut">
              <a:rPr lang="en-US" smtClean="0"/>
              <a:pPr/>
              <a:t>2/18/2010</a:t>
            </a:fld>
            <a:endParaRPr lang="en-US" dirty="0"/>
          </a:p>
        </p:txBody>
      </p:sp>
      <p:sp>
        <p:nvSpPr>
          <p:cNvPr id="4" name="Footer Placeholder 3"/>
          <p:cNvSpPr>
            <a:spLocks noGrp="1"/>
          </p:cNvSpPr>
          <p:nvPr>
            <p:ph type="ftr" sz="quarter" idx="2"/>
          </p:nvPr>
        </p:nvSpPr>
        <p:spPr>
          <a:xfrm>
            <a:off x="1" y="6658736"/>
            <a:ext cx="4027520" cy="350460"/>
          </a:xfrm>
          <a:prstGeom prst="rect">
            <a:avLst/>
          </a:prstGeom>
        </p:spPr>
        <p:txBody>
          <a:bodyPr vert="horz" lIns="92062" tIns="46031" rIns="92062" bIns="46031" rtlCol="0" anchor="b"/>
          <a:lstStyle>
            <a:lvl1pPr algn="l">
              <a:defRPr sz="1200"/>
            </a:lvl1pPr>
          </a:lstStyle>
          <a:p>
            <a:endParaRPr lang="en-US" dirty="0"/>
          </a:p>
        </p:txBody>
      </p:sp>
      <p:sp>
        <p:nvSpPr>
          <p:cNvPr id="5" name="Slide Number Placeholder 4"/>
          <p:cNvSpPr>
            <a:spLocks noGrp="1"/>
          </p:cNvSpPr>
          <p:nvPr>
            <p:ph type="sldNum" sz="quarter" idx="3"/>
          </p:nvPr>
        </p:nvSpPr>
        <p:spPr>
          <a:xfrm>
            <a:off x="5266758" y="6658736"/>
            <a:ext cx="4027520" cy="350460"/>
          </a:xfrm>
          <a:prstGeom prst="rect">
            <a:avLst/>
          </a:prstGeom>
        </p:spPr>
        <p:txBody>
          <a:bodyPr vert="horz" lIns="92062" tIns="46031" rIns="92062" bIns="46031" rtlCol="0" anchor="b"/>
          <a:lstStyle>
            <a:lvl1pPr algn="r">
              <a:defRPr sz="1200"/>
            </a:lvl1pPr>
          </a:lstStyle>
          <a:p>
            <a:fld id="{6676568C-45AF-48AF-98A2-CCF24EDE311E}"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4028440" cy="350520"/>
          </a:xfrm>
          <a:prstGeom prst="rect">
            <a:avLst/>
          </a:prstGeom>
          <a:noFill/>
          <a:ln w="9525">
            <a:noFill/>
            <a:miter lim="800000"/>
            <a:headEnd/>
            <a:tailEnd/>
          </a:ln>
          <a:effectLst/>
        </p:spPr>
        <p:txBody>
          <a:bodyPr vert="horz" wrap="square" lIns="93175" tIns="46588" rIns="93175" bIns="46588" numCol="1" anchor="t" anchorCtr="0" compatLnSpc="1">
            <a:prstTxWarp prst="textNoShape">
              <a:avLst/>
            </a:prstTxWarp>
          </a:bodyPr>
          <a:lstStyle>
            <a:lvl1pPr>
              <a:defRPr sz="1200"/>
            </a:lvl1pPr>
          </a:lstStyle>
          <a:p>
            <a:pPr>
              <a:defRPr/>
            </a:pPr>
            <a:endParaRPr lang="en-US" dirty="0"/>
          </a:p>
        </p:txBody>
      </p:sp>
      <p:sp>
        <p:nvSpPr>
          <p:cNvPr id="6147" name="Rectangle 3"/>
          <p:cNvSpPr>
            <a:spLocks noGrp="1" noChangeArrowheads="1"/>
          </p:cNvSpPr>
          <p:nvPr>
            <p:ph type="dt" idx="1"/>
          </p:nvPr>
        </p:nvSpPr>
        <p:spPr bwMode="auto">
          <a:xfrm>
            <a:off x="5265810" y="0"/>
            <a:ext cx="4028440" cy="350520"/>
          </a:xfrm>
          <a:prstGeom prst="rect">
            <a:avLst/>
          </a:prstGeom>
          <a:noFill/>
          <a:ln w="9525">
            <a:noFill/>
            <a:miter lim="800000"/>
            <a:headEnd/>
            <a:tailEnd/>
          </a:ln>
          <a:effectLst/>
        </p:spPr>
        <p:txBody>
          <a:bodyPr vert="horz" wrap="square" lIns="93175" tIns="46588" rIns="93175" bIns="46588" numCol="1" anchor="t" anchorCtr="0" compatLnSpc="1">
            <a:prstTxWarp prst="textNoShape">
              <a:avLst/>
            </a:prstTxWarp>
          </a:bodyPr>
          <a:lstStyle>
            <a:lvl1pPr algn="r">
              <a:defRPr sz="1200"/>
            </a:lvl1pPr>
          </a:lstStyle>
          <a:p>
            <a:pPr>
              <a:defRPr/>
            </a:pPr>
            <a:endParaRPr lang="en-US" dirty="0"/>
          </a:p>
        </p:txBody>
      </p:sp>
      <p:sp>
        <p:nvSpPr>
          <p:cNvPr id="33796" name="Rectangle 4"/>
          <p:cNvSpPr>
            <a:spLocks noGrp="1" noRot="1" noChangeAspect="1" noChangeArrowheads="1" noTextEdit="1"/>
          </p:cNvSpPr>
          <p:nvPr>
            <p:ph type="sldImg" idx="2"/>
          </p:nvPr>
        </p:nvSpPr>
        <p:spPr bwMode="auto">
          <a:xfrm>
            <a:off x="2897188" y="527050"/>
            <a:ext cx="3502025" cy="2627313"/>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29640" y="3329940"/>
            <a:ext cx="7437120" cy="3154680"/>
          </a:xfrm>
          <a:prstGeom prst="rect">
            <a:avLst/>
          </a:prstGeom>
          <a:noFill/>
          <a:ln w="9525">
            <a:noFill/>
            <a:miter lim="800000"/>
            <a:headEnd/>
            <a:tailEnd/>
          </a:ln>
          <a:effectLst/>
        </p:spPr>
        <p:txBody>
          <a:bodyPr vert="horz" wrap="square" lIns="93175" tIns="46588" rIns="93175" bIns="46588" numCol="1" anchor="t" anchorCtr="0" compatLnSpc="1">
            <a:prstTxWarp prst="textNoShape">
              <a:avLst/>
            </a:prstTxWarp>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
        <p:nvSpPr>
          <p:cNvPr id="6150" name="Rectangle 6"/>
          <p:cNvSpPr>
            <a:spLocks noGrp="1" noChangeArrowheads="1"/>
          </p:cNvSpPr>
          <p:nvPr>
            <p:ph type="ftr" sz="quarter" idx="4"/>
          </p:nvPr>
        </p:nvSpPr>
        <p:spPr bwMode="auto">
          <a:xfrm>
            <a:off x="0" y="6658663"/>
            <a:ext cx="4028440" cy="350520"/>
          </a:xfrm>
          <a:prstGeom prst="rect">
            <a:avLst/>
          </a:prstGeom>
          <a:noFill/>
          <a:ln w="9525">
            <a:noFill/>
            <a:miter lim="800000"/>
            <a:headEnd/>
            <a:tailEnd/>
          </a:ln>
          <a:effectLst/>
        </p:spPr>
        <p:txBody>
          <a:bodyPr vert="horz" wrap="square" lIns="93175" tIns="46588" rIns="93175" bIns="46588" numCol="1" anchor="b" anchorCtr="0" compatLnSpc="1">
            <a:prstTxWarp prst="textNoShape">
              <a:avLst/>
            </a:prstTxWarp>
          </a:bodyPr>
          <a:lstStyle>
            <a:lvl1pPr>
              <a:defRPr sz="1200"/>
            </a:lvl1pPr>
          </a:lstStyle>
          <a:p>
            <a:pPr>
              <a:defRPr/>
            </a:pPr>
            <a:endParaRPr lang="en-US" dirty="0"/>
          </a:p>
        </p:txBody>
      </p:sp>
      <p:sp>
        <p:nvSpPr>
          <p:cNvPr id="6151" name="Rectangle 7"/>
          <p:cNvSpPr>
            <a:spLocks noGrp="1" noChangeArrowheads="1"/>
          </p:cNvSpPr>
          <p:nvPr>
            <p:ph type="sldNum" sz="quarter" idx="5"/>
          </p:nvPr>
        </p:nvSpPr>
        <p:spPr bwMode="auto">
          <a:xfrm>
            <a:off x="5265810" y="6658663"/>
            <a:ext cx="4028440" cy="350520"/>
          </a:xfrm>
          <a:prstGeom prst="rect">
            <a:avLst/>
          </a:prstGeom>
          <a:noFill/>
          <a:ln w="9525">
            <a:noFill/>
            <a:miter lim="800000"/>
            <a:headEnd/>
            <a:tailEnd/>
          </a:ln>
          <a:effectLst/>
        </p:spPr>
        <p:txBody>
          <a:bodyPr vert="horz" wrap="square" lIns="93175" tIns="46588" rIns="93175" bIns="46588" numCol="1" anchor="b" anchorCtr="0" compatLnSpc="1">
            <a:prstTxWarp prst="textNoShape">
              <a:avLst/>
            </a:prstTxWarp>
          </a:bodyPr>
          <a:lstStyle>
            <a:lvl1pPr algn="r">
              <a:defRPr sz="1200"/>
            </a:lvl1pPr>
          </a:lstStyle>
          <a:p>
            <a:pPr>
              <a:defRPr/>
            </a:pPr>
            <a:fld id="{372AE1D5-ADE0-4F5F-89FA-C15003A66EEC}"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97188" y="527050"/>
            <a:ext cx="3502025" cy="2627313"/>
          </a:xfrm>
        </p:spPr>
      </p:sp>
      <p:sp>
        <p:nvSpPr>
          <p:cNvPr id="3" name="Notes Placeholder 2"/>
          <p:cNvSpPr>
            <a:spLocks noGrp="1"/>
          </p:cNvSpPr>
          <p:nvPr>
            <p:ph type="body" idx="1"/>
          </p:nvPr>
        </p:nvSpPr>
        <p:spPr/>
        <p:txBody>
          <a:bodyPr>
            <a:normAutofit/>
          </a:bodyPr>
          <a:lstStyle/>
          <a:p>
            <a:r>
              <a:rPr lang="en-US" dirty="0" smtClean="0"/>
              <a:t> </a:t>
            </a:r>
          </a:p>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8BEF4F-7196-4446-A98B-35C311AF5F3A}" type="slidenum">
              <a:rPr lang="en-US"/>
              <a:pPr/>
              <a:t>2</a:t>
            </a:fld>
            <a:endParaRPr lang="en-US" dirty="0"/>
          </a:p>
        </p:txBody>
      </p:sp>
      <p:sp>
        <p:nvSpPr>
          <p:cNvPr id="174082" name="Rectangle 2"/>
          <p:cNvSpPr>
            <a:spLocks noGrp="1" noRot="1" noChangeAspect="1" noChangeArrowheads="1" noTextEdit="1"/>
          </p:cNvSpPr>
          <p:nvPr>
            <p:ph type="sldImg"/>
          </p:nvPr>
        </p:nvSpPr>
        <p:spPr>
          <a:xfrm>
            <a:off x="2897188" y="527050"/>
            <a:ext cx="3502025" cy="2627313"/>
          </a:xfrm>
          <a:ln/>
        </p:spPr>
      </p:sp>
      <p:sp>
        <p:nvSpPr>
          <p:cNvPr id="174083" name="Rectangle 3"/>
          <p:cNvSpPr>
            <a:spLocks noGrp="1" noChangeArrowheads="1"/>
          </p:cNvSpPr>
          <p:nvPr>
            <p:ph type="body" idx="1"/>
          </p:nvPr>
        </p:nvSpPr>
        <p:spPr>
          <a:xfrm>
            <a:off x="340241" y="3168503"/>
            <a:ext cx="8750595" cy="3316118"/>
          </a:xfrm>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8BEF4F-7196-4446-A98B-35C311AF5F3A}" type="slidenum">
              <a:rPr lang="en-US"/>
              <a:pPr/>
              <a:t>3</a:t>
            </a:fld>
            <a:endParaRPr lang="en-US" dirty="0"/>
          </a:p>
        </p:txBody>
      </p:sp>
      <p:sp>
        <p:nvSpPr>
          <p:cNvPr id="174082" name="Rectangle 2"/>
          <p:cNvSpPr>
            <a:spLocks noGrp="1" noRot="1" noChangeAspect="1" noChangeArrowheads="1" noTextEdit="1"/>
          </p:cNvSpPr>
          <p:nvPr>
            <p:ph type="sldImg"/>
          </p:nvPr>
        </p:nvSpPr>
        <p:spPr>
          <a:xfrm>
            <a:off x="2897188" y="527050"/>
            <a:ext cx="3502025" cy="2627313"/>
          </a:xfrm>
          <a:ln/>
        </p:spPr>
      </p:sp>
      <p:sp>
        <p:nvSpPr>
          <p:cNvPr id="174083" name="Rectangle 3"/>
          <p:cNvSpPr>
            <a:spLocks noGrp="1" noChangeArrowheads="1"/>
          </p:cNvSpPr>
          <p:nvPr>
            <p:ph type="body" idx="1"/>
          </p:nvPr>
        </p:nvSpPr>
        <p:spPr>
          <a:xfrm>
            <a:off x="1239520" y="3329940"/>
            <a:ext cx="6817360" cy="3154680"/>
          </a:xfrm>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8BEF4F-7196-4446-A98B-35C311AF5F3A}" type="slidenum">
              <a:rPr lang="en-US"/>
              <a:pPr/>
              <a:t>4</a:t>
            </a:fld>
            <a:endParaRPr lang="en-US" dirty="0"/>
          </a:p>
        </p:txBody>
      </p:sp>
      <p:sp>
        <p:nvSpPr>
          <p:cNvPr id="174082" name="Rectangle 2"/>
          <p:cNvSpPr>
            <a:spLocks noGrp="1" noRot="1" noChangeAspect="1" noChangeArrowheads="1" noTextEdit="1"/>
          </p:cNvSpPr>
          <p:nvPr>
            <p:ph type="sldImg"/>
          </p:nvPr>
        </p:nvSpPr>
        <p:spPr>
          <a:xfrm>
            <a:off x="2897188" y="527050"/>
            <a:ext cx="3502025" cy="2627313"/>
          </a:xfrm>
          <a:ln/>
        </p:spPr>
      </p:sp>
      <p:sp>
        <p:nvSpPr>
          <p:cNvPr id="174083" name="Rectangle 3"/>
          <p:cNvSpPr>
            <a:spLocks noGrp="1" noChangeArrowheads="1"/>
          </p:cNvSpPr>
          <p:nvPr>
            <p:ph type="body" idx="1"/>
          </p:nvPr>
        </p:nvSpPr>
        <p:spPr>
          <a:xfrm>
            <a:off x="1239520" y="3329940"/>
            <a:ext cx="6817360" cy="3154680"/>
          </a:xfrm>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97188" y="527050"/>
            <a:ext cx="3502025" cy="2627313"/>
          </a:xfrm>
        </p:spPr>
      </p:sp>
      <p:sp>
        <p:nvSpPr>
          <p:cNvPr id="3" name="Notes Placeholder 2"/>
          <p:cNvSpPr>
            <a:spLocks noGrp="1"/>
          </p:cNvSpPr>
          <p:nvPr>
            <p:ph type="body" idx="1"/>
          </p:nvPr>
        </p:nvSpPr>
        <p:spPr>
          <a:xfrm>
            <a:off x="0" y="3329940"/>
            <a:ext cx="9296400" cy="3657600"/>
          </a:xfrm>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70036" y="3266813"/>
            <a:ext cx="8096725" cy="3217807"/>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65815" y="3381152"/>
            <a:ext cx="8739962" cy="3444950"/>
          </a:xfrm>
        </p:spPr>
        <p:txBody>
          <a:bodyPr>
            <a:normAutofit/>
          </a:bodyPr>
          <a:lstStyle/>
          <a:p>
            <a:endParaRPr lang="en-US" dirty="0" smtClean="0"/>
          </a:p>
          <a:p>
            <a:pPr lvl="0"/>
            <a:endParaRPr lang="en-US" dirty="0" smtClean="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97188" y="527050"/>
            <a:ext cx="3502025" cy="2627313"/>
          </a:xfrm>
        </p:spPr>
      </p:sp>
      <p:sp>
        <p:nvSpPr>
          <p:cNvPr id="3" name="Notes Placeholder 2"/>
          <p:cNvSpPr>
            <a:spLocks noGrp="1"/>
          </p:cNvSpPr>
          <p:nvPr>
            <p:ph type="body" idx="1"/>
          </p:nvPr>
        </p:nvSpPr>
        <p:spPr>
          <a:xfrm>
            <a:off x="159488" y="3296093"/>
            <a:ext cx="8601740" cy="3188527"/>
          </a:xfrm>
        </p:spPr>
        <p:txBody>
          <a:bodyPr>
            <a:normAutofit/>
          </a:bodyPr>
          <a:lstStyle/>
          <a:p>
            <a:endParaRPr lang="en-US" sz="1700" dirty="0" smtClean="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97188" y="527050"/>
            <a:ext cx="3502025" cy="2627313"/>
          </a:xfrm>
        </p:spPr>
      </p:sp>
      <p:sp>
        <p:nvSpPr>
          <p:cNvPr id="3" name="Notes Placeholder 2"/>
          <p:cNvSpPr>
            <a:spLocks noGrp="1"/>
          </p:cNvSpPr>
          <p:nvPr>
            <p:ph type="body" idx="1"/>
          </p:nvPr>
        </p:nvSpPr>
        <p:spPr>
          <a:xfrm>
            <a:off x="1" y="3236686"/>
            <a:ext cx="9296399" cy="3773714"/>
          </a:xfrm>
        </p:spPr>
        <p:txBody>
          <a:bodyPr>
            <a:normAutofit/>
          </a:bodyPr>
          <a:lstStyle/>
          <a:p>
            <a:pPr>
              <a:buFont typeface="Wingdings" pitchFamily="2" charset="2"/>
              <a:buChar char="§"/>
            </a:pPr>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97188" y="527050"/>
            <a:ext cx="3502025" cy="2627313"/>
          </a:xfrm>
        </p:spPr>
      </p:sp>
      <p:sp>
        <p:nvSpPr>
          <p:cNvPr id="3" name="Notes Placeholder 2"/>
          <p:cNvSpPr>
            <a:spLocks noGrp="1"/>
          </p:cNvSpPr>
          <p:nvPr>
            <p:ph type="body" idx="1"/>
          </p:nvPr>
        </p:nvSpPr>
        <p:spPr>
          <a:xfrm>
            <a:off x="348343" y="3352800"/>
            <a:ext cx="8650514" cy="3131819"/>
          </a:xfrm>
        </p:spPr>
        <p:txBody>
          <a:bodyPr>
            <a:normAutofit/>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97188" y="527050"/>
            <a:ext cx="3502025" cy="2627313"/>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97188" y="527050"/>
            <a:ext cx="3502025" cy="2627313"/>
          </a:xfrm>
        </p:spPr>
      </p:sp>
      <p:sp>
        <p:nvSpPr>
          <p:cNvPr id="3" name="Notes Placeholder 2"/>
          <p:cNvSpPr>
            <a:spLocks noGrp="1"/>
          </p:cNvSpPr>
          <p:nvPr>
            <p:ph type="body" idx="1"/>
          </p:nvPr>
        </p:nvSpPr>
        <p:spPr/>
        <p:txBody>
          <a:bodyPr>
            <a:normAutofit/>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97188" y="527050"/>
            <a:ext cx="3502025" cy="2627313"/>
          </a:xfrm>
        </p:spPr>
      </p:sp>
      <p:sp>
        <p:nvSpPr>
          <p:cNvPr id="3" name="Notes Placeholder 2"/>
          <p:cNvSpPr>
            <a:spLocks noGrp="1"/>
          </p:cNvSpPr>
          <p:nvPr>
            <p:ph type="body" idx="1"/>
          </p:nvPr>
        </p:nvSpPr>
        <p:spPr>
          <a:xfrm>
            <a:off x="223283" y="3200400"/>
            <a:ext cx="9073117" cy="3242930"/>
          </a:xfrm>
        </p:spPr>
        <p:txBody>
          <a:bodyPr>
            <a:noAutofit/>
          </a:bodyPr>
          <a:lstStyle/>
          <a:p>
            <a:pPr>
              <a:buFont typeface="Wingdings" pitchFamily="2" charset="2"/>
              <a:buChar char="§"/>
            </a:pPr>
            <a:endParaRPr lang="en-US" sz="1050" dirty="0" smtClean="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29639" y="3285460"/>
            <a:ext cx="7927281" cy="3199160"/>
          </a:xfrm>
        </p:spPr>
        <p:txBody>
          <a:bodyPr>
            <a:normAutofit/>
          </a:bodyPr>
          <a:lstStyle/>
          <a:p>
            <a:pPr lvl="0"/>
            <a:endParaRPr lang="en-US" dirty="0" smtClean="0"/>
          </a:p>
          <a:p>
            <a:pPr lvl="0"/>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3106057"/>
            <a:ext cx="9296400" cy="3904343"/>
          </a:xfrm>
        </p:spPr>
        <p:txBody>
          <a:bodyPr>
            <a:normAutofit/>
          </a:bodyPr>
          <a:lstStyle/>
          <a:p>
            <a:pPr>
              <a:buFont typeface="Wingdings" pitchFamily="2" charset="2"/>
              <a:buChar char="§"/>
            </a:pPr>
            <a:r>
              <a:rPr lang="en-US" sz="3600" b="1" dirty="0" smtClean="0">
                <a:solidFill>
                  <a:srgbClr val="FF0000"/>
                </a:solidFill>
              </a:rPr>
              <a:t> </a:t>
            </a:r>
            <a:endParaRPr lang="en-US" dirty="0" smtClean="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70036" y="3266813"/>
            <a:ext cx="8096725" cy="3217807"/>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70036" y="3266813"/>
            <a:ext cx="8096725" cy="3217807"/>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70036" y="3266813"/>
            <a:ext cx="8096725" cy="3217807"/>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70036" y="3266813"/>
            <a:ext cx="8096725" cy="3217807"/>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70036" y="3266813"/>
            <a:ext cx="8096725" cy="3217807"/>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70036" y="3266813"/>
            <a:ext cx="8096725" cy="3217807"/>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70036" y="3266813"/>
            <a:ext cx="8096725" cy="3217807"/>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70036" y="3266813"/>
            <a:ext cx="8096725" cy="3217807"/>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70036" y="3266813"/>
            <a:ext cx="8096725" cy="3217807"/>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70036" y="3266813"/>
            <a:ext cx="8096725" cy="3217807"/>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70036" y="3266813"/>
            <a:ext cx="8096725" cy="3217807"/>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70036" y="3266813"/>
            <a:ext cx="8096725" cy="3217807"/>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70036" y="3266813"/>
            <a:ext cx="8096725" cy="3217807"/>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70036" y="3266813"/>
            <a:ext cx="8096725" cy="3217807"/>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32</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70036" y="3266813"/>
            <a:ext cx="8096725" cy="3217807"/>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33</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70036" y="3266813"/>
            <a:ext cx="8096725" cy="3217807"/>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34</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70036" y="3266813"/>
            <a:ext cx="8096725" cy="3217807"/>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35</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70036" y="3266813"/>
            <a:ext cx="8096725" cy="3217807"/>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36</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70036" y="3266813"/>
            <a:ext cx="8096725" cy="3217807"/>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37</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38</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40</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a:r>
          </a:p>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41</a:t>
            </a:fld>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2"/>
          <p:cNvSpPr>
            <a:spLocks noChangeArrowheads="1"/>
          </p:cNvSpPr>
          <p:nvPr/>
        </p:nvSpPr>
        <p:spPr bwMode="auto">
          <a:xfrm>
            <a:off x="5254488" y="-26337"/>
            <a:ext cx="4046123" cy="402236"/>
          </a:xfrm>
          <a:prstGeom prst="rect">
            <a:avLst/>
          </a:prstGeom>
          <a:noFill/>
          <a:ln w="12700">
            <a:noFill/>
            <a:miter lim="800000"/>
            <a:headEnd/>
            <a:tailEnd/>
          </a:ln>
        </p:spPr>
        <p:txBody>
          <a:bodyPr wrap="none" lIns="90812" tIns="45406" rIns="90812" bIns="45406" anchor="ctr"/>
          <a:lstStyle/>
          <a:p>
            <a:endParaRPr lang="en-US" dirty="0"/>
          </a:p>
        </p:txBody>
      </p:sp>
      <p:sp>
        <p:nvSpPr>
          <p:cNvPr id="382979" name="Rectangle 3"/>
          <p:cNvSpPr>
            <a:spLocks noChangeArrowheads="1"/>
          </p:cNvSpPr>
          <p:nvPr/>
        </p:nvSpPr>
        <p:spPr bwMode="auto">
          <a:xfrm>
            <a:off x="5254488" y="6632107"/>
            <a:ext cx="4046123" cy="404630"/>
          </a:xfrm>
          <a:prstGeom prst="rect">
            <a:avLst/>
          </a:prstGeom>
          <a:noFill/>
          <a:ln w="12700">
            <a:noFill/>
            <a:miter lim="800000"/>
            <a:headEnd/>
            <a:tailEnd/>
          </a:ln>
        </p:spPr>
        <p:txBody>
          <a:bodyPr lIns="19267" tIns="0" rIns="19267" bIns="0" anchor="b"/>
          <a:lstStyle/>
          <a:p>
            <a:pPr algn="r" defTabSz="903388"/>
            <a:r>
              <a:rPr lang="en-US" sz="1200" i="1" dirty="0"/>
              <a:t>14</a:t>
            </a:r>
          </a:p>
        </p:txBody>
      </p:sp>
      <p:sp>
        <p:nvSpPr>
          <p:cNvPr id="382980" name="Rectangle 4"/>
          <p:cNvSpPr>
            <a:spLocks noChangeArrowheads="1"/>
          </p:cNvSpPr>
          <p:nvPr/>
        </p:nvSpPr>
        <p:spPr bwMode="auto">
          <a:xfrm>
            <a:off x="-4207" y="6632107"/>
            <a:ext cx="4046123" cy="404630"/>
          </a:xfrm>
          <a:prstGeom prst="rect">
            <a:avLst/>
          </a:prstGeom>
          <a:noFill/>
          <a:ln w="12700">
            <a:noFill/>
            <a:miter lim="800000"/>
            <a:headEnd/>
            <a:tailEnd/>
          </a:ln>
        </p:spPr>
        <p:txBody>
          <a:bodyPr wrap="none" lIns="90812" tIns="45406" rIns="90812" bIns="45406" anchor="ctr"/>
          <a:lstStyle/>
          <a:p>
            <a:endParaRPr lang="en-US" dirty="0"/>
          </a:p>
        </p:txBody>
      </p:sp>
      <p:sp>
        <p:nvSpPr>
          <p:cNvPr id="382981" name="Rectangle 5"/>
          <p:cNvSpPr>
            <a:spLocks noChangeArrowheads="1"/>
          </p:cNvSpPr>
          <p:nvPr/>
        </p:nvSpPr>
        <p:spPr bwMode="auto">
          <a:xfrm>
            <a:off x="-4207" y="-26337"/>
            <a:ext cx="4046123" cy="402236"/>
          </a:xfrm>
          <a:prstGeom prst="rect">
            <a:avLst/>
          </a:prstGeom>
          <a:noFill/>
          <a:ln w="12700">
            <a:noFill/>
            <a:miter lim="800000"/>
            <a:headEnd/>
            <a:tailEnd/>
          </a:ln>
        </p:spPr>
        <p:txBody>
          <a:bodyPr wrap="none" lIns="90812" tIns="45406" rIns="90812" bIns="45406" anchor="ctr"/>
          <a:lstStyle/>
          <a:p>
            <a:endParaRPr lang="en-US" dirty="0"/>
          </a:p>
        </p:txBody>
      </p:sp>
      <p:sp>
        <p:nvSpPr>
          <p:cNvPr id="382982" name="Rectangle 6"/>
          <p:cNvSpPr>
            <a:spLocks noGrp="1" noRot="1" noChangeAspect="1" noChangeArrowheads="1" noTextEdit="1"/>
          </p:cNvSpPr>
          <p:nvPr>
            <p:ph type="sldImg"/>
          </p:nvPr>
        </p:nvSpPr>
        <p:spPr>
          <a:xfrm>
            <a:off x="2908300" y="530225"/>
            <a:ext cx="3495675" cy="2620963"/>
          </a:xfrm>
          <a:ln w="12700" cap="flat">
            <a:solidFill>
              <a:schemeClr val="tx1"/>
            </a:solidFill>
          </a:ln>
        </p:spPr>
      </p:sp>
      <p:sp>
        <p:nvSpPr>
          <p:cNvPr id="382983" name="Rectangle 7"/>
          <p:cNvSpPr>
            <a:spLocks noGrp="1" noChangeArrowheads="1"/>
          </p:cNvSpPr>
          <p:nvPr>
            <p:ph type="body" idx="1"/>
          </p:nvPr>
        </p:nvSpPr>
        <p:spPr>
          <a:xfrm>
            <a:off x="454795" y="3202283"/>
            <a:ext cx="8498979" cy="3694322"/>
          </a:xfrm>
          <a:noFill/>
          <a:ln/>
        </p:spPr>
        <p:txBody>
          <a:bodyPr lIns="93117" tIns="43347" rIns="93117" bIns="43347"/>
          <a:lstStyle/>
          <a:p>
            <a:endParaRPr lang="en-US" sz="1100" dirty="0" smtClean="0"/>
          </a:p>
          <a:p>
            <a:endParaRPr lang="en-US"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97188" y="527050"/>
            <a:ext cx="3502025" cy="2627313"/>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43</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44</a:t>
            </a:fld>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97188" y="527050"/>
            <a:ext cx="3502025" cy="2627313"/>
          </a:xfrm>
        </p:spPr>
      </p:sp>
      <p:sp>
        <p:nvSpPr>
          <p:cNvPr id="3" name="Notes Placeholder 2"/>
          <p:cNvSpPr>
            <a:spLocks noGrp="1"/>
          </p:cNvSpPr>
          <p:nvPr>
            <p:ph type="body" idx="1"/>
          </p:nvPr>
        </p:nvSpPr>
        <p:spPr>
          <a:xfrm>
            <a:off x="0" y="3329940"/>
            <a:ext cx="9296400" cy="3397274"/>
          </a:xfrm>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pPr>
              <a:defRPr/>
            </a:pPr>
            <a:fld id="{372AE1D5-ADE0-4F5F-89FA-C15003A66EEC}" type="slidenum">
              <a:rPr lang="en-US" smtClean="0"/>
              <a:pPr>
                <a:defRPr/>
              </a:pPr>
              <a:t>45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7" name="Group 6"/>
          <p:cNvGrpSpPr/>
          <p:nvPr userDrawn="1"/>
        </p:nvGrpSpPr>
        <p:grpSpPr>
          <a:xfrm>
            <a:off x="0" y="857250"/>
            <a:ext cx="9144000" cy="6000750"/>
            <a:chOff x="0" y="857250"/>
            <a:chExt cx="9144000" cy="6000750"/>
          </a:xfrm>
        </p:grpSpPr>
        <p:pic>
          <p:nvPicPr>
            <p:cNvPr id="8" name="Picture 19" descr="WorldPollFooter_white"/>
            <p:cNvPicPr>
              <a:picLocks noChangeAspect="1" noChangeArrowheads="1"/>
            </p:cNvPicPr>
            <p:nvPr userDrawn="1"/>
          </p:nvPicPr>
          <p:blipFill>
            <a:blip r:embed="rId2" cstate="print"/>
            <a:srcRect/>
            <a:stretch>
              <a:fillRect/>
            </a:stretch>
          </p:blipFill>
          <p:spPr bwMode="auto">
            <a:xfrm>
              <a:off x="0" y="6000750"/>
              <a:ext cx="9144000" cy="857250"/>
            </a:xfrm>
            <a:prstGeom prst="rect">
              <a:avLst/>
            </a:prstGeom>
            <a:noFill/>
            <a:ln w="9525">
              <a:noFill/>
              <a:miter lim="800000"/>
              <a:headEnd/>
              <a:tailEnd/>
            </a:ln>
          </p:spPr>
        </p:pic>
        <p:sp>
          <p:nvSpPr>
            <p:cNvPr id="9" name="Line 8"/>
            <p:cNvSpPr>
              <a:spLocks noChangeShapeType="1"/>
            </p:cNvSpPr>
            <p:nvPr userDrawn="1"/>
          </p:nvSpPr>
          <p:spPr bwMode="auto">
            <a:xfrm>
              <a:off x="0" y="857250"/>
              <a:ext cx="9144000" cy="0"/>
            </a:xfrm>
            <a:prstGeom prst="line">
              <a:avLst/>
            </a:prstGeom>
            <a:noFill/>
            <a:ln w="9525">
              <a:solidFill>
                <a:srgbClr val="B5B6B3"/>
              </a:solidFill>
              <a:round/>
              <a:headEnd/>
              <a:tailEnd/>
            </a:ln>
            <a:effectLst/>
          </p:spPr>
          <p:txBody>
            <a:bodyPr wrap="none" anchor="ctr"/>
            <a:lstStyle/>
            <a:p>
              <a:pPr>
                <a:defRPr/>
              </a:pPr>
              <a:endParaRPr lang="en-US" dirty="0"/>
            </a:p>
          </p:txBody>
        </p:sp>
        <p:sp>
          <p:nvSpPr>
            <p:cNvPr id="10" name="Line 9"/>
            <p:cNvSpPr>
              <a:spLocks noChangeShapeType="1"/>
            </p:cNvSpPr>
            <p:nvPr userDrawn="1"/>
          </p:nvSpPr>
          <p:spPr bwMode="auto">
            <a:xfrm>
              <a:off x="0" y="5991225"/>
              <a:ext cx="9144000" cy="0"/>
            </a:xfrm>
            <a:prstGeom prst="line">
              <a:avLst/>
            </a:prstGeom>
            <a:noFill/>
            <a:ln w="3175">
              <a:solidFill>
                <a:srgbClr val="B5B6B3"/>
              </a:solidFill>
              <a:round/>
              <a:headEnd/>
              <a:tailEnd/>
            </a:ln>
            <a:effectLst/>
          </p:spPr>
          <p:txBody>
            <a:bodyPr/>
            <a:lstStyle/>
            <a:p>
              <a:pPr>
                <a:defRPr/>
              </a:pPr>
              <a:endParaRPr lang="en-US" dirty="0"/>
            </a:p>
          </p:txBody>
        </p:sp>
      </p:grpSp>
      <p:sp>
        <p:nvSpPr>
          <p:cNvPr id="13" name="Rectangle 8"/>
          <p:cNvSpPr>
            <a:spLocks noGrp="1" noChangeArrowheads="1"/>
          </p:cNvSpPr>
          <p:nvPr>
            <p:ph type="ctrTitle"/>
          </p:nvPr>
        </p:nvSpPr>
        <p:spPr>
          <a:xfrm>
            <a:off x="190500" y="2955925"/>
            <a:ext cx="7772400" cy="522288"/>
          </a:xfrm>
        </p:spPr>
        <p:txBody>
          <a:bodyPr/>
          <a:lstStyle>
            <a:lvl1pPr>
              <a:defRPr/>
            </a:lvl1pPr>
          </a:lstStyle>
          <a:p>
            <a:r>
              <a:rPr lang="en-US"/>
              <a:t>Click to edit Master title style</a:t>
            </a:r>
          </a:p>
        </p:txBody>
      </p:sp>
      <p:sp>
        <p:nvSpPr>
          <p:cNvPr id="14" name="Rectangle 9"/>
          <p:cNvSpPr>
            <a:spLocks noGrp="1" noChangeArrowheads="1"/>
          </p:cNvSpPr>
          <p:nvPr>
            <p:ph type="subTitle" idx="1"/>
          </p:nvPr>
        </p:nvSpPr>
        <p:spPr>
          <a:xfrm>
            <a:off x="190500" y="3398838"/>
            <a:ext cx="6400800" cy="482600"/>
          </a:xfrm>
        </p:spPr>
        <p:txBody>
          <a:bodyPr/>
          <a:lstStyle>
            <a:lvl1pPr marL="0" indent="0">
              <a:buFont typeface="Wingdings" pitchFamily="2" charset="2"/>
              <a:buNone/>
              <a:defRPr sz="1800"/>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5" name="Group 4"/>
          <p:cNvGrpSpPr/>
          <p:nvPr userDrawn="1"/>
        </p:nvGrpSpPr>
        <p:grpSpPr>
          <a:xfrm>
            <a:off x="0" y="857250"/>
            <a:ext cx="9144000" cy="6000750"/>
            <a:chOff x="0" y="857250"/>
            <a:chExt cx="9144000" cy="6000750"/>
          </a:xfrm>
        </p:grpSpPr>
        <p:pic>
          <p:nvPicPr>
            <p:cNvPr id="6" name="Picture 19" descr="WorldPollFooter_white"/>
            <p:cNvPicPr>
              <a:picLocks noChangeAspect="1" noChangeArrowheads="1"/>
            </p:cNvPicPr>
            <p:nvPr userDrawn="1"/>
          </p:nvPicPr>
          <p:blipFill>
            <a:blip r:embed="rId2" cstate="print"/>
            <a:srcRect/>
            <a:stretch>
              <a:fillRect/>
            </a:stretch>
          </p:blipFill>
          <p:spPr bwMode="auto">
            <a:xfrm>
              <a:off x="0" y="6000750"/>
              <a:ext cx="9144000" cy="857250"/>
            </a:xfrm>
            <a:prstGeom prst="rect">
              <a:avLst/>
            </a:prstGeom>
            <a:noFill/>
            <a:ln w="9525">
              <a:noFill/>
              <a:miter lim="800000"/>
              <a:headEnd/>
              <a:tailEnd/>
            </a:ln>
          </p:spPr>
        </p:pic>
        <p:sp>
          <p:nvSpPr>
            <p:cNvPr id="7" name="Line 8"/>
            <p:cNvSpPr>
              <a:spLocks noChangeShapeType="1"/>
            </p:cNvSpPr>
            <p:nvPr userDrawn="1"/>
          </p:nvSpPr>
          <p:spPr bwMode="auto">
            <a:xfrm>
              <a:off x="0" y="857250"/>
              <a:ext cx="9144000" cy="0"/>
            </a:xfrm>
            <a:prstGeom prst="line">
              <a:avLst/>
            </a:prstGeom>
            <a:noFill/>
            <a:ln w="9525">
              <a:solidFill>
                <a:srgbClr val="B5B6B3"/>
              </a:solidFill>
              <a:round/>
              <a:headEnd/>
              <a:tailEnd/>
            </a:ln>
            <a:effectLst/>
          </p:spPr>
          <p:txBody>
            <a:bodyPr wrap="none" anchor="ctr"/>
            <a:lstStyle/>
            <a:p>
              <a:pPr>
                <a:defRPr/>
              </a:pPr>
              <a:endParaRPr lang="en-US" dirty="0"/>
            </a:p>
          </p:txBody>
        </p:sp>
        <p:sp>
          <p:nvSpPr>
            <p:cNvPr id="8" name="Line 9"/>
            <p:cNvSpPr>
              <a:spLocks noChangeShapeType="1"/>
            </p:cNvSpPr>
            <p:nvPr userDrawn="1"/>
          </p:nvSpPr>
          <p:spPr bwMode="auto">
            <a:xfrm>
              <a:off x="0" y="5991225"/>
              <a:ext cx="9144000" cy="0"/>
            </a:xfrm>
            <a:prstGeom prst="line">
              <a:avLst/>
            </a:prstGeom>
            <a:noFill/>
            <a:ln w="3175">
              <a:solidFill>
                <a:srgbClr val="B5B6B3"/>
              </a:solidFill>
              <a:round/>
              <a:headEnd/>
              <a:tailEnd/>
            </a:ln>
            <a:effectLst/>
          </p:spPr>
          <p:txBody>
            <a:bodyPr/>
            <a:lstStyle/>
            <a:p>
              <a:pPr>
                <a:defRPr/>
              </a:pPr>
              <a:endParaRPr lang="en-US" dirty="0"/>
            </a:p>
          </p:txBody>
        </p:sp>
      </p:grpSp>
      <p:sp>
        <p:nvSpPr>
          <p:cNvPr id="4" name="Rectangle 6"/>
          <p:cNvSpPr>
            <a:spLocks noGrp="1" noChangeArrowheads="1"/>
          </p:cNvSpPr>
          <p:nvPr>
            <p:ph type="sldNum" sz="quarter" idx="10"/>
          </p:nvPr>
        </p:nvSpPr>
        <p:spPr>
          <a:ln/>
        </p:spPr>
        <p:txBody>
          <a:bodyPr/>
          <a:lstStyle>
            <a:lvl1pPr>
              <a:defRPr/>
            </a:lvl1pPr>
          </a:lstStyle>
          <a:p>
            <a:pPr>
              <a:defRPr/>
            </a:pPr>
            <a:fld id="{EBA1D6DF-7361-4CC3-9E49-425F787BA2D6}" type="slidenum">
              <a:rPr lang="en-US"/>
              <a:pPr>
                <a:defRPr/>
              </a:pPr>
              <a:t>‹#›</a:t>
            </a:fld>
            <a:endParaRPr lang="en-US" dirty="0"/>
          </a:p>
        </p:txBody>
      </p:sp>
      <p:sp>
        <p:nvSpPr>
          <p:cNvPr id="9" name="Title 1"/>
          <p:cNvSpPr>
            <a:spLocks noGrp="1"/>
          </p:cNvSpPr>
          <p:nvPr>
            <p:ph type="title"/>
          </p:nvPr>
        </p:nvSpPr>
        <p:spPr>
          <a:xfrm>
            <a:off x="171451" y="188913"/>
            <a:ext cx="8728075" cy="582612"/>
          </a:xfrm>
        </p:spPr>
        <p:txBody>
          <a:bodyPr/>
          <a:lstStyle>
            <a:lvl1pPr>
              <a:defRPr sz="2500"/>
            </a:lvl1pPr>
          </a:lstStyle>
          <a:p>
            <a:r>
              <a:rPr lang="en-US" dirty="0" smtClean="0"/>
              <a:t>Click to edit Master title style</a:t>
            </a:r>
            <a:endParaRPr lang="en-US" dirty="0"/>
          </a:p>
        </p:txBody>
      </p:sp>
      <p:sp>
        <p:nvSpPr>
          <p:cNvPr id="10" name="Content Placeholder 2"/>
          <p:cNvSpPr>
            <a:spLocks noGrp="1"/>
          </p:cNvSpPr>
          <p:nvPr>
            <p:ph idx="1"/>
          </p:nvPr>
        </p:nvSpPr>
        <p:spPr>
          <a:xfrm>
            <a:off x="180245" y="1143001"/>
            <a:ext cx="8681179" cy="46386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grpSp>
        <p:nvGrpSpPr>
          <p:cNvPr id="5" name="Group 4"/>
          <p:cNvGrpSpPr/>
          <p:nvPr userDrawn="1"/>
        </p:nvGrpSpPr>
        <p:grpSpPr>
          <a:xfrm>
            <a:off x="0" y="857250"/>
            <a:ext cx="9144000" cy="6000750"/>
            <a:chOff x="0" y="857250"/>
            <a:chExt cx="9144000" cy="6000750"/>
          </a:xfrm>
        </p:grpSpPr>
        <p:pic>
          <p:nvPicPr>
            <p:cNvPr id="6" name="Picture 19" descr="WorldPollFooter_white"/>
            <p:cNvPicPr>
              <a:picLocks noChangeAspect="1" noChangeArrowheads="1"/>
            </p:cNvPicPr>
            <p:nvPr userDrawn="1"/>
          </p:nvPicPr>
          <p:blipFill>
            <a:blip r:embed="rId2" cstate="print"/>
            <a:srcRect/>
            <a:stretch>
              <a:fillRect/>
            </a:stretch>
          </p:blipFill>
          <p:spPr bwMode="auto">
            <a:xfrm>
              <a:off x="0" y="6000750"/>
              <a:ext cx="9144000" cy="857250"/>
            </a:xfrm>
            <a:prstGeom prst="rect">
              <a:avLst/>
            </a:prstGeom>
            <a:noFill/>
            <a:ln w="9525">
              <a:noFill/>
              <a:miter lim="800000"/>
              <a:headEnd/>
              <a:tailEnd/>
            </a:ln>
          </p:spPr>
        </p:pic>
        <p:sp>
          <p:nvSpPr>
            <p:cNvPr id="7" name="Line 8"/>
            <p:cNvSpPr>
              <a:spLocks noChangeShapeType="1"/>
            </p:cNvSpPr>
            <p:nvPr userDrawn="1"/>
          </p:nvSpPr>
          <p:spPr bwMode="auto">
            <a:xfrm>
              <a:off x="0" y="857250"/>
              <a:ext cx="9144000" cy="0"/>
            </a:xfrm>
            <a:prstGeom prst="line">
              <a:avLst/>
            </a:prstGeom>
            <a:noFill/>
            <a:ln w="9525">
              <a:solidFill>
                <a:srgbClr val="B5B6B3"/>
              </a:solidFill>
              <a:round/>
              <a:headEnd/>
              <a:tailEnd/>
            </a:ln>
            <a:effectLst/>
          </p:spPr>
          <p:txBody>
            <a:bodyPr wrap="none" anchor="ctr"/>
            <a:lstStyle/>
            <a:p>
              <a:pPr>
                <a:defRPr/>
              </a:pPr>
              <a:endParaRPr lang="en-US" dirty="0"/>
            </a:p>
          </p:txBody>
        </p:sp>
        <p:sp>
          <p:nvSpPr>
            <p:cNvPr id="8" name="Line 9"/>
            <p:cNvSpPr>
              <a:spLocks noChangeShapeType="1"/>
            </p:cNvSpPr>
            <p:nvPr userDrawn="1"/>
          </p:nvSpPr>
          <p:spPr bwMode="auto">
            <a:xfrm>
              <a:off x="0" y="5991225"/>
              <a:ext cx="9144000" cy="0"/>
            </a:xfrm>
            <a:prstGeom prst="line">
              <a:avLst/>
            </a:prstGeom>
            <a:noFill/>
            <a:ln w="3175">
              <a:solidFill>
                <a:srgbClr val="B5B6B3"/>
              </a:solidFill>
              <a:round/>
              <a:headEnd/>
              <a:tailEnd/>
            </a:ln>
            <a:effectLst/>
          </p:spPr>
          <p:txBody>
            <a:bodyPr/>
            <a:lstStyle/>
            <a:p>
              <a:pPr>
                <a:defRPr/>
              </a:pPr>
              <a:endParaRPr lang="en-US" dirty="0"/>
            </a:p>
          </p:txBody>
        </p:sp>
      </p:grpSp>
      <p:sp>
        <p:nvSpPr>
          <p:cNvPr id="4" name="Rectangle 6"/>
          <p:cNvSpPr>
            <a:spLocks noGrp="1" noChangeArrowheads="1"/>
          </p:cNvSpPr>
          <p:nvPr>
            <p:ph type="sldNum" sz="quarter" idx="10"/>
          </p:nvPr>
        </p:nvSpPr>
        <p:spPr>
          <a:ln/>
        </p:spPr>
        <p:txBody>
          <a:bodyPr/>
          <a:lstStyle>
            <a:lvl1pPr>
              <a:defRPr/>
            </a:lvl1pPr>
          </a:lstStyle>
          <a:p>
            <a:pPr>
              <a:defRPr/>
            </a:pPr>
            <a:fld id="{0F011C42-A5BE-46D5-8407-44F32C61F669}" type="slidenum">
              <a:rPr lang="en-US"/>
              <a:pPr>
                <a:defRPr/>
              </a:pPr>
              <a:t>‹#›</a:t>
            </a:fld>
            <a:endParaRPr lang="en-US" dirty="0"/>
          </a:p>
        </p:txBody>
      </p:sp>
      <p:sp>
        <p:nvSpPr>
          <p:cNvPr id="9" name="Rectangle 8"/>
          <p:cNvSpPr>
            <a:spLocks noGrp="1" noChangeArrowheads="1"/>
          </p:cNvSpPr>
          <p:nvPr>
            <p:ph type="ctrTitle"/>
          </p:nvPr>
        </p:nvSpPr>
        <p:spPr>
          <a:xfrm>
            <a:off x="190500" y="2955925"/>
            <a:ext cx="7772400" cy="522288"/>
          </a:xfrm>
        </p:spPr>
        <p:txBody>
          <a:bodyPr/>
          <a:lstStyle>
            <a:lvl1pPr>
              <a:defRPr/>
            </a:lvl1pPr>
          </a:lstStyle>
          <a:p>
            <a:r>
              <a:rPr lang="en-US"/>
              <a:t>Click to edit Master title style</a:t>
            </a:r>
          </a:p>
        </p:txBody>
      </p:sp>
      <p:sp>
        <p:nvSpPr>
          <p:cNvPr id="10" name="Rectangle 9"/>
          <p:cNvSpPr>
            <a:spLocks noGrp="1" noChangeArrowheads="1"/>
          </p:cNvSpPr>
          <p:nvPr>
            <p:ph type="subTitle" idx="1"/>
          </p:nvPr>
        </p:nvSpPr>
        <p:spPr>
          <a:xfrm>
            <a:off x="190500" y="3398838"/>
            <a:ext cx="6400800" cy="482600"/>
          </a:xfrm>
        </p:spPr>
        <p:txBody>
          <a:bodyPr/>
          <a:lstStyle>
            <a:lvl1pPr marL="0" indent="0">
              <a:buFont typeface="Wingdings" pitchFamily="2" charset="2"/>
              <a:buNone/>
              <a:defRPr sz="1800"/>
            </a:lvl1pPr>
          </a:lstStyle>
          <a:p>
            <a:r>
              <a:rPr lang="en-US"/>
              <a:t>Click to edit Master subtitle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6" name="Group 5"/>
          <p:cNvGrpSpPr/>
          <p:nvPr userDrawn="1"/>
        </p:nvGrpSpPr>
        <p:grpSpPr>
          <a:xfrm>
            <a:off x="0" y="857250"/>
            <a:ext cx="9144000" cy="6000750"/>
            <a:chOff x="0" y="857250"/>
            <a:chExt cx="9144000" cy="6000750"/>
          </a:xfrm>
        </p:grpSpPr>
        <p:pic>
          <p:nvPicPr>
            <p:cNvPr id="7" name="Picture 19" descr="WorldPollFooter_white"/>
            <p:cNvPicPr>
              <a:picLocks noChangeAspect="1" noChangeArrowheads="1"/>
            </p:cNvPicPr>
            <p:nvPr userDrawn="1"/>
          </p:nvPicPr>
          <p:blipFill>
            <a:blip r:embed="rId2" cstate="print"/>
            <a:srcRect/>
            <a:stretch>
              <a:fillRect/>
            </a:stretch>
          </p:blipFill>
          <p:spPr bwMode="auto">
            <a:xfrm>
              <a:off x="0" y="6000750"/>
              <a:ext cx="9144000" cy="857250"/>
            </a:xfrm>
            <a:prstGeom prst="rect">
              <a:avLst/>
            </a:prstGeom>
            <a:noFill/>
            <a:ln w="9525">
              <a:noFill/>
              <a:miter lim="800000"/>
              <a:headEnd/>
              <a:tailEnd/>
            </a:ln>
          </p:spPr>
        </p:pic>
        <p:sp>
          <p:nvSpPr>
            <p:cNvPr id="8" name="Line 8"/>
            <p:cNvSpPr>
              <a:spLocks noChangeShapeType="1"/>
            </p:cNvSpPr>
            <p:nvPr userDrawn="1"/>
          </p:nvSpPr>
          <p:spPr bwMode="auto">
            <a:xfrm>
              <a:off x="0" y="857250"/>
              <a:ext cx="9144000" cy="0"/>
            </a:xfrm>
            <a:prstGeom prst="line">
              <a:avLst/>
            </a:prstGeom>
            <a:noFill/>
            <a:ln w="9525">
              <a:solidFill>
                <a:srgbClr val="B5B6B3"/>
              </a:solidFill>
              <a:round/>
              <a:headEnd/>
              <a:tailEnd/>
            </a:ln>
            <a:effectLst/>
          </p:spPr>
          <p:txBody>
            <a:bodyPr wrap="none" anchor="ctr"/>
            <a:lstStyle/>
            <a:p>
              <a:pPr>
                <a:defRPr/>
              </a:pPr>
              <a:endParaRPr lang="en-US" dirty="0"/>
            </a:p>
          </p:txBody>
        </p:sp>
        <p:sp>
          <p:nvSpPr>
            <p:cNvPr id="9" name="Line 9"/>
            <p:cNvSpPr>
              <a:spLocks noChangeShapeType="1"/>
            </p:cNvSpPr>
            <p:nvPr userDrawn="1"/>
          </p:nvSpPr>
          <p:spPr bwMode="auto">
            <a:xfrm>
              <a:off x="0" y="5991225"/>
              <a:ext cx="9144000" cy="0"/>
            </a:xfrm>
            <a:prstGeom prst="line">
              <a:avLst/>
            </a:prstGeom>
            <a:noFill/>
            <a:ln w="3175">
              <a:solidFill>
                <a:srgbClr val="B5B6B3"/>
              </a:solidFill>
              <a:round/>
              <a:headEnd/>
              <a:tailEnd/>
            </a:ln>
            <a:effectLst/>
          </p:spPr>
          <p:txBody>
            <a:bodyPr/>
            <a:lstStyle/>
            <a:p>
              <a:pPr>
                <a:defRPr/>
              </a:pPr>
              <a:endParaRPr lang="en-US" dirty="0"/>
            </a:p>
          </p:txBody>
        </p:sp>
      </p:grpSp>
      <p:sp>
        <p:nvSpPr>
          <p:cNvPr id="5" name="Rectangle 6"/>
          <p:cNvSpPr>
            <a:spLocks noGrp="1" noChangeArrowheads="1"/>
          </p:cNvSpPr>
          <p:nvPr>
            <p:ph type="sldNum" sz="quarter" idx="10"/>
          </p:nvPr>
        </p:nvSpPr>
        <p:spPr>
          <a:ln/>
        </p:spPr>
        <p:txBody>
          <a:bodyPr/>
          <a:lstStyle>
            <a:lvl1pPr>
              <a:defRPr/>
            </a:lvl1pPr>
          </a:lstStyle>
          <a:p>
            <a:pPr>
              <a:defRPr/>
            </a:pPr>
            <a:fld id="{7A6B8BB7-54C8-4147-B2F4-4E9AF2851DCC}" type="slidenum">
              <a:rPr lang="en-US"/>
              <a:pPr>
                <a:defRPr/>
              </a:pPr>
              <a:t>‹#›</a:t>
            </a:fld>
            <a:endParaRPr lang="en-US" dirty="0"/>
          </a:p>
        </p:txBody>
      </p:sp>
      <p:sp>
        <p:nvSpPr>
          <p:cNvPr id="10" name="Title 1"/>
          <p:cNvSpPr>
            <a:spLocks noGrp="1"/>
          </p:cNvSpPr>
          <p:nvPr>
            <p:ph type="title"/>
          </p:nvPr>
        </p:nvSpPr>
        <p:spPr>
          <a:xfrm>
            <a:off x="171451" y="188913"/>
            <a:ext cx="8728075" cy="582612"/>
          </a:xfrm>
        </p:spPr>
        <p:txBody>
          <a:bodyPr/>
          <a:lstStyle/>
          <a:p>
            <a:r>
              <a:rPr lang="en-US" dirty="0" smtClean="0"/>
              <a:t>Click to edit Master title style</a:t>
            </a:r>
            <a:endParaRPr lang="en-US" dirty="0"/>
          </a:p>
        </p:txBody>
      </p:sp>
      <p:sp>
        <p:nvSpPr>
          <p:cNvPr id="11" name="Content Placeholder 2"/>
          <p:cNvSpPr>
            <a:spLocks noGrp="1"/>
          </p:cNvSpPr>
          <p:nvPr>
            <p:ph sz="half" idx="1"/>
          </p:nvPr>
        </p:nvSpPr>
        <p:spPr>
          <a:xfrm>
            <a:off x="180245" y="1134209"/>
            <a:ext cx="4210051" cy="4638675"/>
          </a:xfrm>
        </p:spPr>
        <p:txBody>
          <a:bodyPr/>
          <a:lstStyle>
            <a:lvl1pPr>
              <a:defRPr sz="22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3"/>
          <p:cNvSpPr>
            <a:spLocks noGrp="1"/>
          </p:cNvSpPr>
          <p:nvPr>
            <p:ph sz="half" idx="2"/>
          </p:nvPr>
        </p:nvSpPr>
        <p:spPr>
          <a:xfrm>
            <a:off x="4648200" y="1134209"/>
            <a:ext cx="4210051" cy="4638675"/>
          </a:xfrm>
        </p:spPr>
        <p:txBody>
          <a:bodyPr/>
          <a:lstStyle>
            <a:lvl1pPr>
              <a:defRPr sz="22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pSp>
        <p:nvGrpSpPr>
          <p:cNvPr id="8" name="Group 7"/>
          <p:cNvGrpSpPr/>
          <p:nvPr userDrawn="1"/>
        </p:nvGrpSpPr>
        <p:grpSpPr>
          <a:xfrm>
            <a:off x="0" y="857250"/>
            <a:ext cx="9144000" cy="6000750"/>
            <a:chOff x="0" y="857250"/>
            <a:chExt cx="9144000" cy="6000750"/>
          </a:xfrm>
        </p:grpSpPr>
        <p:pic>
          <p:nvPicPr>
            <p:cNvPr id="9" name="Picture 19" descr="WorldPollFooter_white"/>
            <p:cNvPicPr>
              <a:picLocks noChangeAspect="1" noChangeArrowheads="1"/>
            </p:cNvPicPr>
            <p:nvPr userDrawn="1"/>
          </p:nvPicPr>
          <p:blipFill>
            <a:blip r:embed="rId2" cstate="print"/>
            <a:srcRect/>
            <a:stretch>
              <a:fillRect/>
            </a:stretch>
          </p:blipFill>
          <p:spPr bwMode="auto">
            <a:xfrm>
              <a:off x="0" y="6000750"/>
              <a:ext cx="9144000" cy="857250"/>
            </a:xfrm>
            <a:prstGeom prst="rect">
              <a:avLst/>
            </a:prstGeom>
            <a:noFill/>
            <a:ln w="9525">
              <a:noFill/>
              <a:miter lim="800000"/>
              <a:headEnd/>
              <a:tailEnd/>
            </a:ln>
          </p:spPr>
        </p:pic>
        <p:sp>
          <p:nvSpPr>
            <p:cNvPr id="10" name="Line 8"/>
            <p:cNvSpPr>
              <a:spLocks noChangeShapeType="1"/>
            </p:cNvSpPr>
            <p:nvPr userDrawn="1"/>
          </p:nvSpPr>
          <p:spPr bwMode="auto">
            <a:xfrm>
              <a:off x="0" y="857250"/>
              <a:ext cx="9144000" cy="0"/>
            </a:xfrm>
            <a:prstGeom prst="line">
              <a:avLst/>
            </a:prstGeom>
            <a:noFill/>
            <a:ln w="9525">
              <a:solidFill>
                <a:srgbClr val="B5B6B3"/>
              </a:solidFill>
              <a:round/>
              <a:headEnd/>
              <a:tailEnd/>
            </a:ln>
            <a:effectLst/>
          </p:spPr>
          <p:txBody>
            <a:bodyPr wrap="none" anchor="ctr"/>
            <a:lstStyle/>
            <a:p>
              <a:pPr>
                <a:defRPr/>
              </a:pPr>
              <a:endParaRPr lang="en-US" dirty="0"/>
            </a:p>
          </p:txBody>
        </p:sp>
        <p:sp>
          <p:nvSpPr>
            <p:cNvPr id="11" name="Line 9"/>
            <p:cNvSpPr>
              <a:spLocks noChangeShapeType="1"/>
            </p:cNvSpPr>
            <p:nvPr userDrawn="1"/>
          </p:nvSpPr>
          <p:spPr bwMode="auto">
            <a:xfrm>
              <a:off x="0" y="5991225"/>
              <a:ext cx="9144000" cy="0"/>
            </a:xfrm>
            <a:prstGeom prst="line">
              <a:avLst/>
            </a:prstGeom>
            <a:noFill/>
            <a:ln w="3175">
              <a:solidFill>
                <a:srgbClr val="B5B6B3"/>
              </a:solidFill>
              <a:round/>
              <a:headEnd/>
              <a:tailEnd/>
            </a:ln>
            <a:effectLst/>
          </p:spPr>
          <p:txBody>
            <a:bodyPr/>
            <a:lstStyle/>
            <a:p>
              <a:pPr>
                <a:defRPr/>
              </a:pPr>
              <a:endParaRPr lang="en-US" dirty="0"/>
            </a:p>
          </p:txBody>
        </p:sp>
      </p:grpSp>
      <p:sp>
        <p:nvSpPr>
          <p:cNvPr id="7" name="Rectangle 6"/>
          <p:cNvSpPr>
            <a:spLocks noGrp="1" noChangeArrowheads="1"/>
          </p:cNvSpPr>
          <p:nvPr>
            <p:ph type="sldNum" sz="quarter" idx="10"/>
          </p:nvPr>
        </p:nvSpPr>
        <p:spPr>
          <a:ln/>
        </p:spPr>
        <p:txBody>
          <a:bodyPr/>
          <a:lstStyle>
            <a:lvl1pPr>
              <a:defRPr/>
            </a:lvl1pPr>
          </a:lstStyle>
          <a:p>
            <a:pPr>
              <a:defRPr/>
            </a:pPr>
            <a:fld id="{01FAC6D8-8FF2-49C3-BC33-D3102390CBA1}" type="slidenum">
              <a:rPr lang="en-US"/>
              <a:pPr>
                <a:defRPr/>
              </a:pPr>
              <a:t>‹#›</a:t>
            </a:fld>
            <a:endParaRPr lang="en-US" dirty="0"/>
          </a:p>
        </p:txBody>
      </p:sp>
      <p:sp>
        <p:nvSpPr>
          <p:cNvPr id="12" name="Text Placeholder 2"/>
          <p:cNvSpPr>
            <a:spLocks noGrp="1"/>
          </p:cNvSpPr>
          <p:nvPr>
            <p:ph type="body" idx="1"/>
          </p:nvPr>
        </p:nvSpPr>
        <p:spPr>
          <a:xfrm>
            <a:off x="184649" y="1148265"/>
            <a:ext cx="4040188" cy="639762"/>
          </a:xfrm>
        </p:spPr>
        <p:txBody>
          <a:bodyPr anchor="b"/>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3" name="Content Placeholder 3"/>
          <p:cNvSpPr>
            <a:spLocks noGrp="1"/>
          </p:cNvSpPr>
          <p:nvPr>
            <p:ph sz="half" idx="2"/>
          </p:nvPr>
        </p:nvSpPr>
        <p:spPr>
          <a:xfrm>
            <a:off x="184649" y="1788027"/>
            <a:ext cx="4040188" cy="3951288"/>
          </a:xfrm>
        </p:spPr>
        <p:txBody>
          <a:bodyPr/>
          <a:lstStyle>
            <a:lvl1pPr>
              <a:defRPr sz="2000"/>
            </a:lvl1pPr>
            <a:lvl2pPr>
              <a:defRPr sz="1800"/>
            </a:lvl2pPr>
            <a:lvl3pPr>
              <a:defRPr sz="1600"/>
            </a:lvl3pPr>
            <a:lvl4pPr>
              <a:defRPr sz="1400"/>
            </a:lvl4pPr>
            <a:lvl5pPr>
              <a:defRPr sz="12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Text Placeholder 4"/>
          <p:cNvSpPr>
            <a:spLocks noGrp="1"/>
          </p:cNvSpPr>
          <p:nvPr>
            <p:ph type="body" sz="quarter" idx="3"/>
          </p:nvPr>
        </p:nvSpPr>
        <p:spPr>
          <a:xfrm>
            <a:off x="4847242" y="1148265"/>
            <a:ext cx="4041775" cy="639762"/>
          </a:xfrm>
        </p:spPr>
        <p:txBody>
          <a:bodyPr anchor="b"/>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5" name="Content Placeholder 5"/>
          <p:cNvSpPr>
            <a:spLocks noGrp="1"/>
          </p:cNvSpPr>
          <p:nvPr>
            <p:ph sz="quarter" idx="4"/>
          </p:nvPr>
        </p:nvSpPr>
        <p:spPr>
          <a:xfrm>
            <a:off x="4847242" y="1788027"/>
            <a:ext cx="4041775" cy="3951288"/>
          </a:xfrm>
        </p:spPr>
        <p:txBody>
          <a:bodyPr/>
          <a:lstStyle>
            <a:lvl1pPr>
              <a:defRPr sz="2000"/>
            </a:lvl1pPr>
            <a:lvl2pPr>
              <a:defRPr sz="1800"/>
            </a:lvl2pPr>
            <a:lvl3pPr>
              <a:defRPr sz="1600"/>
            </a:lvl3pPr>
            <a:lvl4pPr>
              <a:defRPr sz="1400"/>
            </a:lvl4pPr>
            <a:lvl5pPr>
              <a:defRPr sz="12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Title 1"/>
          <p:cNvSpPr>
            <a:spLocks noGrp="1"/>
          </p:cNvSpPr>
          <p:nvPr>
            <p:ph type="title"/>
          </p:nvPr>
        </p:nvSpPr>
        <p:spPr>
          <a:xfrm>
            <a:off x="171451" y="188913"/>
            <a:ext cx="8728075" cy="582612"/>
          </a:xfrm>
        </p:spPr>
        <p:txBody>
          <a:bodyPr/>
          <a:lstStyle/>
          <a:p>
            <a:r>
              <a:rPr lang="en-US" dirty="0"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4" name="Group 3"/>
          <p:cNvGrpSpPr/>
          <p:nvPr userDrawn="1"/>
        </p:nvGrpSpPr>
        <p:grpSpPr>
          <a:xfrm>
            <a:off x="0" y="857250"/>
            <a:ext cx="9144000" cy="6000750"/>
            <a:chOff x="0" y="857250"/>
            <a:chExt cx="9144000" cy="6000750"/>
          </a:xfrm>
        </p:grpSpPr>
        <p:pic>
          <p:nvPicPr>
            <p:cNvPr id="5" name="Picture 19" descr="WorldPollFooter_white"/>
            <p:cNvPicPr>
              <a:picLocks noChangeAspect="1" noChangeArrowheads="1"/>
            </p:cNvPicPr>
            <p:nvPr userDrawn="1"/>
          </p:nvPicPr>
          <p:blipFill>
            <a:blip r:embed="rId2" cstate="print"/>
            <a:srcRect/>
            <a:stretch>
              <a:fillRect/>
            </a:stretch>
          </p:blipFill>
          <p:spPr bwMode="auto">
            <a:xfrm>
              <a:off x="0" y="6000750"/>
              <a:ext cx="9144000" cy="857250"/>
            </a:xfrm>
            <a:prstGeom prst="rect">
              <a:avLst/>
            </a:prstGeom>
            <a:noFill/>
            <a:ln w="9525">
              <a:noFill/>
              <a:miter lim="800000"/>
              <a:headEnd/>
              <a:tailEnd/>
            </a:ln>
          </p:spPr>
        </p:pic>
        <p:sp>
          <p:nvSpPr>
            <p:cNvPr id="6" name="Line 8"/>
            <p:cNvSpPr>
              <a:spLocks noChangeShapeType="1"/>
            </p:cNvSpPr>
            <p:nvPr userDrawn="1"/>
          </p:nvSpPr>
          <p:spPr bwMode="auto">
            <a:xfrm>
              <a:off x="0" y="857250"/>
              <a:ext cx="9144000" cy="0"/>
            </a:xfrm>
            <a:prstGeom prst="line">
              <a:avLst/>
            </a:prstGeom>
            <a:noFill/>
            <a:ln w="9525">
              <a:solidFill>
                <a:srgbClr val="B5B6B3"/>
              </a:solidFill>
              <a:round/>
              <a:headEnd/>
              <a:tailEnd/>
            </a:ln>
            <a:effectLst/>
          </p:spPr>
          <p:txBody>
            <a:bodyPr wrap="none" anchor="ctr"/>
            <a:lstStyle/>
            <a:p>
              <a:pPr>
                <a:defRPr/>
              </a:pPr>
              <a:endParaRPr lang="en-US" dirty="0"/>
            </a:p>
          </p:txBody>
        </p:sp>
        <p:sp>
          <p:nvSpPr>
            <p:cNvPr id="7" name="Line 9"/>
            <p:cNvSpPr>
              <a:spLocks noChangeShapeType="1"/>
            </p:cNvSpPr>
            <p:nvPr userDrawn="1"/>
          </p:nvSpPr>
          <p:spPr bwMode="auto">
            <a:xfrm>
              <a:off x="0" y="5991225"/>
              <a:ext cx="9144000" cy="0"/>
            </a:xfrm>
            <a:prstGeom prst="line">
              <a:avLst/>
            </a:prstGeom>
            <a:noFill/>
            <a:ln w="3175">
              <a:solidFill>
                <a:srgbClr val="B5B6B3"/>
              </a:solidFill>
              <a:round/>
              <a:headEnd/>
              <a:tailEnd/>
            </a:ln>
            <a:effectLst/>
          </p:spPr>
          <p:txBody>
            <a:bodyPr/>
            <a:lstStyle/>
            <a:p>
              <a:pPr>
                <a:defRPr/>
              </a:pPr>
              <a:endParaRPr lang="en-US" dirty="0"/>
            </a:p>
          </p:txBody>
        </p:sp>
      </p:grpSp>
      <p:sp>
        <p:nvSpPr>
          <p:cNvPr id="3" name="Rectangle 6"/>
          <p:cNvSpPr>
            <a:spLocks noGrp="1" noChangeArrowheads="1"/>
          </p:cNvSpPr>
          <p:nvPr>
            <p:ph type="sldNum" sz="quarter" idx="10"/>
          </p:nvPr>
        </p:nvSpPr>
        <p:spPr>
          <a:ln/>
        </p:spPr>
        <p:txBody>
          <a:bodyPr/>
          <a:lstStyle>
            <a:lvl1pPr>
              <a:defRPr/>
            </a:lvl1pPr>
          </a:lstStyle>
          <a:p>
            <a:pPr>
              <a:defRPr/>
            </a:pPr>
            <a:fld id="{29C31B00-4D2B-4374-8A60-4D8116EA6978}" type="slidenum">
              <a:rPr lang="en-US"/>
              <a:pPr>
                <a:defRPr/>
              </a:pPr>
              <a:t>‹#›</a:t>
            </a:fld>
            <a:endParaRPr lang="en-US" dirty="0"/>
          </a:p>
        </p:txBody>
      </p:sp>
      <p:sp>
        <p:nvSpPr>
          <p:cNvPr id="8" name="Title 1"/>
          <p:cNvSpPr>
            <a:spLocks noGrp="1"/>
          </p:cNvSpPr>
          <p:nvPr>
            <p:ph type="title"/>
          </p:nvPr>
        </p:nvSpPr>
        <p:spPr>
          <a:xfrm>
            <a:off x="171451" y="188913"/>
            <a:ext cx="8728075" cy="582612"/>
          </a:xfrm>
        </p:spPr>
        <p:txBody>
          <a:body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7" name="Group 6"/>
          <p:cNvGrpSpPr/>
          <p:nvPr userDrawn="1"/>
        </p:nvGrpSpPr>
        <p:grpSpPr>
          <a:xfrm>
            <a:off x="0" y="5991226"/>
            <a:ext cx="9144000" cy="866775"/>
            <a:chOff x="0" y="5991225"/>
            <a:chExt cx="9144000" cy="866775"/>
          </a:xfrm>
        </p:grpSpPr>
        <p:pic>
          <p:nvPicPr>
            <p:cNvPr id="4" name="Picture 19" descr="WorldPollFooter_white"/>
            <p:cNvPicPr>
              <a:picLocks noChangeAspect="1" noChangeArrowheads="1"/>
            </p:cNvPicPr>
            <p:nvPr userDrawn="1"/>
          </p:nvPicPr>
          <p:blipFill>
            <a:blip r:embed="rId2" cstate="print"/>
            <a:srcRect/>
            <a:stretch>
              <a:fillRect/>
            </a:stretch>
          </p:blipFill>
          <p:spPr bwMode="auto">
            <a:xfrm>
              <a:off x="0" y="6000750"/>
              <a:ext cx="9144000" cy="857250"/>
            </a:xfrm>
            <a:prstGeom prst="rect">
              <a:avLst/>
            </a:prstGeom>
            <a:noFill/>
            <a:ln w="9525">
              <a:noFill/>
              <a:miter lim="800000"/>
              <a:headEnd/>
              <a:tailEnd/>
            </a:ln>
          </p:spPr>
        </p:pic>
        <p:sp>
          <p:nvSpPr>
            <p:cNvPr id="6" name="Line 9"/>
            <p:cNvSpPr>
              <a:spLocks noChangeShapeType="1"/>
            </p:cNvSpPr>
            <p:nvPr userDrawn="1"/>
          </p:nvSpPr>
          <p:spPr bwMode="auto">
            <a:xfrm>
              <a:off x="0" y="5991225"/>
              <a:ext cx="9144000" cy="0"/>
            </a:xfrm>
            <a:prstGeom prst="line">
              <a:avLst/>
            </a:prstGeom>
            <a:noFill/>
            <a:ln w="3175">
              <a:solidFill>
                <a:srgbClr val="B5B6B3"/>
              </a:solidFill>
              <a:round/>
              <a:headEnd/>
              <a:tailEnd/>
            </a:ln>
            <a:effectLst/>
          </p:spPr>
          <p:txBody>
            <a:bodyPr/>
            <a:lstStyle/>
            <a:p>
              <a:pPr>
                <a:defRPr/>
              </a:pPr>
              <a:endParaRPr lang="en-US" dirty="0"/>
            </a:p>
          </p:txBody>
        </p:sp>
      </p:grpSp>
      <p:sp>
        <p:nvSpPr>
          <p:cNvPr id="2" name="Rectangle 6"/>
          <p:cNvSpPr>
            <a:spLocks noGrp="1" noChangeArrowheads="1"/>
          </p:cNvSpPr>
          <p:nvPr userDrawn="1">
            <p:ph type="sldNum" sz="quarter" idx="10"/>
          </p:nvPr>
        </p:nvSpPr>
        <p:spPr>
          <a:ln/>
        </p:spPr>
        <p:txBody>
          <a:bodyPr/>
          <a:lstStyle>
            <a:lvl1pPr>
              <a:defRPr/>
            </a:lvl1pPr>
          </a:lstStyle>
          <a:p>
            <a:pPr>
              <a:defRPr/>
            </a:pPr>
            <a:fld id="{C702F146-3E37-4D79-A1EE-4870F74B736A}"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6" name="Group 5"/>
          <p:cNvGrpSpPr/>
          <p:nvPr userDrawn="1"/>
        </p:nvGrpSpPr>
        <p:grpSpPr>
          <a:xfrm>
            <a:off x="0" y="5991226"/>
            <a:ext cx="9144000" cy="866775"/>
            <a:chOff x="0" y="5991225"/>
            <a:chExt cx="9144000" cy="866775"/>
          </a:xfrm>
        </p:grpSpPr>
        <p:pic>
          <p:nvPicPr>
            <p:cNvPr id="7" name="Picture 19" descr="WorldPollFooter_white"/>
            <p:cNvPicPr>
              <a:picLocks noChangeAspect="1" noChangeArrowheads="1"/>
            </p:cNvPicPr>
            <p:nvPr userDrawn="1"/>
          </p:nvPicPr>
          <p:blipFill>
            <a:blip r:embed="rId2" cstate="print"/>
            <a:srcRect/>
            <a:stretch>
              <a:fillRect/>
            </a:stretch>
          </p:blipFill>
          <p:spPr bwMode="auto">
            <a:xfrm>
              <a:off x="0" y="6000750"/>
              <a:ext cx="9144000" cy="857250"/>
            </a:xfrm>
            <a:prstGeom prst="rect">
              <a:avLst/>
            </a:prstGeom>
            <a:noFill/>
            <a:ln w="9525">
              <a:noFill/>
              <a:miter lim="800000"/>
              <a:headEnd/>
              <a:tailEnd/>
            </a:ln>
          </p:spPr>
        </p:pic>
        <p:sp>
          <p:nvSpPr>
            <p:cNvPr id="8" name="Line 9"/>
            <p:cNvSpPr>
              <a:spLocks noChangeShapeType="1"/>
            </p:cNvSpPr>
            <p:nvPr userDrawn="1"/>
          </p:nvSpPr>
          <p:spPr bwMode="auto">
            <a:xfrm>
              <a:off x="0" y="5991225"/>
              <a:ext cx="9144000" cy="0"/>
            </a:xfrm>
            <a:prstGeom prst="line">
              <a:avLst/>
            </a:prstGeom>
            <a:noFill/>
            <a:ln w="3175">
              <a:solidFill>
                <a:srgbClr val="B5B6B3"/>
              </a:solidFill>
              <a:round/>
              <a:headEnd/>
              <a:tailEnd/>
            </a:ln>
            <a:effectLst/>
          </p:spPr>
          <p:txBody>
            <a:bodyPr/>
            <a:lstStyle/>
            <a:p>
              <a:pPr>
                <a:defRPr/>
              </a:pPr>
              <a:endParaRPr lang="en-US" dirty="0"/>
            </a:p>
          </p:txBody>
        </p:sp>
      </p:grpSp>
      <p:sp>
        <p:nvSpPr>
          <p:cNvPr id="5" name="Rectangle 6"/>
          <p:cNvSpPr>
            <a:spLocks noGrp="1" noChangeArrowheads="1"/>
          </p:cNvSpPr>
          <p:nvPr>
            <p:ph type="sldNum" sz="quarter" idx="10"/>
          </p:nvPr>
        </p:nvSpPr>
        <p:spPr>
          <a:ln/>
        </p:spPr>
        <p:txBody>
          <a:bodyPr/>
          <a:lstStyle>
            <a:lvl1pPr>
              <a:defRPr/>
            </a:lvl1pPr>
          </a:lstStyle>
          <a:p>
            <a:pPr>
              <a:defRPr/>
            </a:pPr>
            <a:fld id="{A92380F1-F7BB-4A01-B34D-8FE01F0F7877}" type="slidenum">
              <a:rPr lang="en-US"/>
              <a:pPr>
                <a:defRPr/>
              </a:pPr>
              <a:t>‹#›</a:t>
            </a:fld>
            <a:endParaRPr lang="en-US" dirty="0"/>
          </a:p>
        </p:txBody>
      </p:sp>
      <p:sp>
        <p:nvSpPr>
          <p:cNvPr id="9" name="Title 1"/>
          <p:cNvSpPr>
            <a:spLocks noGrp="1"/>
          </p:cNvSpPr>
          <p:nvPr>
            <p:ph type="title"/>
          </p:nvPr>
        </p:nvSpPr>
        <p:spPr>
          <a:xfrm>
            <a:off x="184649" y="273050"/>
            <a:ext cx="3008313" cy="1162050"/>
          </a:xfrm>
        </p:spPr>
        <p:txBody>
          <a:bodyPr anchor="b"/>
          <a:lstStyle>
            <a:lvl1pPr algn="l">
              <a:defRPr sz="2000" b="1"/>
            </a:lvl1pPr>
          </a:lstStyle>
          <a:p>
            <a:r>
              <a:rPr lang="en-US" dirty="0" smtClean="0"/>
              <a:t>Click to edit Master title style</a:t>
            </a:r>
            <a:endParaRPr lang="en-US" dirty="0"/>
          </a:p>
        </p:txBody>
      </p:sp>
      <p:sp>
        <p:nvSpPr>
          <p:cNvPr id="10" name="Content Placeholder 2"/>
          <p:cNvSpPr>
            <a:spLocks noGrp="1"/>
          </p:cNvSpPr>
          <p:nvPr>
            <p:ph idx="1"/>
          </p:nvPr>
        </p:nvSpPr>
        <p:spPr>
          <a:xfrm>
            <a:off x="3750890" y="273052"/>
            <a:ext cx="5111751" cy="5503496"/>
          </a:xfrm>
        </p:spPr>
        <p:txBody>
          <a:bodyP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Text Placeholder 3"/>
          <p:cNvSpPr>
            <a:spLocks noGrp="1"/>
          </p:cNvSpPr>
          <p:nvPr>
            <p:ph type="body" sz="half" idx="2"/>
          </p:nvPr>
        </p:nvSpPr>
        <p:spPr>
          <a:xfrm>
            <a:off x="184649" y="1435101"/>
            <a:ext cx="3008313" cy="433265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6" name="Group 5"/>
          <p:cNvGrpSpPr/>
          <p:nvPr userDrawn="1"/>
        </p:nvGrpSpPr>
        <p:grpSpPr>
          <a:xfrm>
            <a:off x="0" y="5991226"/>
            <a:ext cx="9144000" cy="866775"/>
            <a:chOff x="0" y="5991225"/>
            <a:chExt cx="9144000" cy="866775"/>
          </a:xfrm>
        </p:grpSpPr>
        <p:pic>
          <p:nvPicPr>
            <p:cNvPr id="7" name="Picture 19" descr="WorldPollFooter_white"/>
            <p:cNvPicPr>
              <a:picLocks noChangeAspect="1" noChangeArrowheads="1"/>
            </p:cNvPicPr>
            <p:nvPr userDrawn="1"/>
          </p:nvPicPr>
          <p:blipFill>
            <a:blip r:embed="rId2" cstate="print"/>
            <a:srcRect/>
            <a:stretch>
              <a:fillRect/>
            </a:stretch>
          </p:blipFill>
          <p:spPr bwMode="auto">
            <a:xfrm>
              <a:off x="0" y="6000750"/>
              <a:ext cx="9144000" cy="857250"/>
            </a:xfrm>
            <a:prstGeom prst="rect">
              <a:avLst/>
            </a:prstGeom>
            <a:noFill/>
            <a:ln w="9525">
              <a:noFill/>
              <a:miter lim="800000"/>
              <a:headEnd/>
              <a:tailEnd/>
            </a:ln>
          </p:spPr>
        </p:pic>
        <p:sp>
          <p:nvSpPr>
            <p:cNvPr id="8" name="Line 9"/>
            <p:cNvSpPr>
              <a:spLocks noChangeShapeType="1"/>
            </p:cNvSpPr>
            <p:nvPr userDrawn="1"/>
          </p:nvSpPr>
          <p:spPr bwMode="auto">
            <a:xfrm>
              <a:off x="0" y="5991225"/>
              <a:ext cx="9144000" cy="0"/>
            </a:xfrm>
            <a:prstGeom prst="line">
              <a:avLst/>
            </a:prstGeom>
            <a:noFill/>
            <a:ln w="3175">
              <a:solidFill>
                <a:srgbClr val="B5B6B3"/>
              </a:solidFill>
              <a:round/>
              <a:headEnd/>
              <a:tailEnd/>
            </a:ln>
            <a:effectLst/>
          </p:spPr>
          <p:txBody>
            <a:bodyPr/>
            <a:lstStyle/>
            <a:p>
              <a:pPr>
                <a:defRPr/>
              </a:pPr>
              <a:endParaRPr lang="en-US" dirty="0"/>
            </a:p>
          </p:txBody>
        </p:sp>
      </p:grpSp>
      <p:sp>
        <p:nvSpPr>
          <p:cNvPr id="5" name="Rectangle 6"/>
          <p:cNvSpPr>
            <a:spLocks noGrp="1" noChangeArrowheads="1"/>
          </p:cNvSpPr>
          <p:nvPr>
            <p:ph type="sldNum" sz="quarter" idx="10"/>
          </p:nvPr>
        </p:nvSpPr>
        <p:spPr>
          <a:ln/>
        </p:spPr>
        <p:txBody>
          <a:bodyPr/>
          <a:lstStyle>
            <a:lvl1pPr>
              <a:defRPr/>
            </a:lvl1pPr>
          </a:lstStyle>
          <a:p>
            <a:pPr>
              <a:defRPr/>
            </a:pPr>
            <a:fld id="{60EA6272-F4F5-4800-A9F9-530F327ED0CA}" type="slidenum">
              <a:rPr lang="en-US"/>
              <a:pPr>
                <a:defRPr/>
              </a:pPr>
              <a:t>‹#›</a:t>
            </a:fld>
            <a:endParaRPr lang="en-US" dirty="0"/>
          </a:p>
        </p:txBody>
      </p:sp>
      <p:sp>
        <p:nvSpPr>
          <p:cNvPr id="9" name="Title 1"/>
          <p:cNvSpPr>
            <a:spLocks noGrp="1"/>
          </p:cNvSpPr>
          <p:nvPr>
            <p:ph type="title"/>
          </p:nvPr>
        </p:nvSpPr>
        <p:spPr>
          <a:xfrm>
            <a:off x="1792288" y="4466505"/>
            <a:ext cx="5486400" cy="566738"/>
          </a:xfrm>
        </p:spPr>
        <p:txBody>
          <a:bodyPr anchor="b"/>
          <a:lstStyle>
            <a:lvl1pPr algn="l">
              <a:defRPr sz="2000" b="1"/>
            </a:lvl1pPr>
          </a:lstStyle>
          <a:p>
            <a:r>
              <a:rPr lang="en-US" dirty="0" smtClean="0"/>
              <a:t>Click to edit Master title style</a:t>
            </a:r>
            <a:endParaRPr lang="en-US" dirty="0"/>
          </a:p>
        </p:txBody>
      </p:sp>
      <p:sp>
        <p:nvSpPr>
          <p:cNvPr id="10" name="Picture Placeholder 2"/>
          <p:cNvSpPr>
            <a:spLocks noGrp="1"/>
          </p:cNvSpPr>
          <p:nvPr>
            <p:ph type="pic" idx="1"/>
          </p:nvPr>
        </p:nvSpPr>
        <p:spPr>
          <a:xfrm>
            <a:off x="1792288" y="278679"/>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11" name="Text Placeholder 3"/>
          <p:cNvSpPr>
            <a:spLocks noGrp="1"/>
          </p:cNvSpPr>
          <p:nvPr>
            <p:ph type="body" sz="half" idx="2"/>
          </p:nvPr>
        </p:nvSpPr>
        <p:spPr>
          <a:xfrm>
            <a:off x="1792288" y="5033243"/>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grpSp>
        <p:nvGrpSpPr>
          <p:cNvPr id="5" name="Group 4"/>
          <p:cNvGrpSpPr/>
          <p:nvPr userDrawn="1"/>
        </p:nvGrpSpPr>
        <p:grpSpPr>
          <a:xfrm>
            <a:off x="0" y="857250"/>
            <a:ext cx="9144000" cy="6000750"/>
            <a:chOff x="0" y="857250"/>
            <a:chExt cx="9144000" cy="6000750"/>
          </a:xfrm>
        </p:grpSpPr>
        <p:pic>
          <p:nvPicPr>
            <p:cNvPr id="6" name="Picture 19" descr="WorldPollFooter_white"/>
            <p:cNvPicPr>
              <a:picLocks noChangeAspect="1" noChangeArrowheads="1"/>
            </p:cNvPicPr>
            <p:nvPr userDrawn="1"/>
          </p:nvPicPr>
          <p:blipFill>
            <a:blip r:embed="rId2" cstate="print"/>
            <a:srcRect/>
            <a:stretch>
              <a:fillRect/>
            </a:stretch>
          </p:blipFill>
          <p:spPr bwMode="auto">
            <a:xfrm>
              <a:off x="0" y="6000750"/>
              <a:ext cx="9144000" cy="857250"/>
            </a:xfrm>
            <a:prstGeom prst="rect">
              <a:avLst/>
            </a:prstGeom>
            <a:noFill/>
            <a:ln w="9525">
              <a:noFill/>
              <a:miter lim="800000"/>
              <a:headEnd/>
              <a:tailEnd/>
            </a:ln>
          </p:spPr>
        </p:pic>
        <p:sp>
          <p:nvSpPr>
            <p:cNvPr id="7" name="Line 8"/>
            <p:cNvSpPr>
              <a:spLocks noChangeShapeType="1"/>
            </p:cNvSpPr>
            <p:nvPr userDrawn="1"/>
          </p:nvSpPr>
          <p:spPr bwMode="auto">
            <a:xfrm>
              <a:off x="0" y="857250"/>
              <a:ext cx="9144000" cy="0"/>
            </a:xfrm>
            <a:prstGeom prst="line">
              <a:avLst/>
            </a:prstGeom>
            <a:noFill/>
            <a:ln w="9525">
              <a:solidFill>
                <a:srgbClr val="B5B6B3"/>
              </a:solidFill>
              <a:round/>
              <a:headEnd/>
              <a:tailEnd/>
            </a:ln>
            <a:effectLst/>
          </p:spPr>
          <p:txBody>
            <a:bodyPr wrap="none" anchor="ctr"/>
            <a:lstStyle/>
            <a:p>
              <a:pPr>
                <a:defRPr/>
              </a:pPr>
              <a:endParaRPr lang="en-US" dirty="0"/>
            </a:p>
          </p:txBody>
        </p:sp>
        <p:sp>
          <p:nvSpPr>
            <p:cNvPr id="8" name="Line 9"/>
            <p:cNvSpPr>
              <a:spLocks noChangeShapeType="1"/>
            </p:cNvSpPr>
            <p:nvPr userDrawn="1"/>
          </p:nvSpPr>
          <p:spPr bwMode="auto">
            <a:xfrm>
              <a:off x="0" y="5991225"/>
              <a:ext cx="9144000" cy="0"/>
            </a:xfrm>
            <a:prstGeom prst="line">
              <a:avLst/>
            </a:prstGeom>
            <a:noFill/>
            <a:ln w="3175">
              <a:solidFill>
                <a:srgbClr val="B5B6B3"/>
              </a:solidFill>
              <a:round/>
              <a:headEnd/>
              <a:tailEnd/>
            </a:ln>
            <a:effectLst/>
          </p:spPr>
          <p:txBody>
            <a:bodyPr/>
            <a:lstStyle/>
            <a:p>
              <a:pPr>
                <a:defRPr/>
              </a:pPr>
              <a:endParaRPr lang="en-US" dirty="0"/>
            </a:p>
          </p:txBody>
        </p:sp>
      </p:grpSp>
      <p:sp>
        <p:nvSpPr>
          <p:cNvPr id="4" name="Rectangle 6"/>
          <p:cNvSpPr>
            <a:spLocks noGrp="1" noChangeArrowheads="1"/>
          </p:cNvSpPr>
          <p:nvPr>
            <p:ph type="sldNum" sz="quarter" idx="10"/>
          </p:nvPr>
        </p:nvSpPr>
        <p:spPr>
          <a:ln/>
        </p:spPr>
        <p:txBody>
          <a:bodyPr/>
          <a:lstStyle>
            <a:lvl1pPr>
              <a:defRPr/>
            </a:lvl1pPr>
          </a:lstStyle>
          <a:p>
            <a:pPr>
              <a:defRPr/>
            </a:pPr>
            <a:fld id="{41C1CB01-67FB-404A-8232-8E222D622495}" type="slidenum">
              <a:rPr lang="en-US"/>
              <a:pPr>
                <a:defRPr/>
              </a:pPr>
              <a:t>‹#›</a:t>
            </a:fld>
            <a:endParaRPr lang="en-US" dirty="0"/>
          </a:p>
        </p:txBody>
      </p:sp>
      <p:sp>
        <p:nvSpPr>
          <p:cNvPr id="9" name="Vertical Text Placeholder 2"/>
          <p:cNvSpPr>
            <a:spLocks noGrp="1"/>
          </p:cNvSpPr>
          <p:nvPr>
            <p:ph type="body" orient="vert" idx="1"/>
          </p:nvPr>
        </p:nvSpPr>
        <p:spPr>
          <a:xfrm>
            <a:off x="285751" y="1081457"/>
            <a:ext cx="8572500" cy="4638675"/>
          </a:xfr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itle 1"/>
          <p:cNvSpPr>
            <a:spLocks noGrp="1"/>
          </p:cNvSpPr>
          <p:nvPr>
            <p:ph type="title"/>
          </p:nvPr>
        </p:nvSpPr>
        <p:spPr>
          <a:xfrm>
            <a:off x="171451" y="188913"/>
            <a:ext cx="8728075" cy="582612"/>
          </a:xfrm>
        </p:spPr>
        <p:txBody>
          <a:bodyPr/>
          <a:lstStyle/>
          <a:p>
            <a:r>
              <a:rPr lang="en-US" dirty="0" smtClean="0"/>
              <a:t>Click to edit Master title style</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pic>
        <p:nvPicPr>
          <p:cNvPr id="6" name="Picture 19" descr="WorldPollFooter_white"/>
          <p:cNvPicPr>
            <a:picLocks noChangeAspect="1" noChangeArrowheads="1"/>
          </p:cNvPicPr>
          <p:nvPr userDrawn="1"/>
        </p:nvPicPr>
        <p:blipFill>
          <a:blip r:embed="rId2" cstate="print"/>
          <a:srcRect/>
          <a:stretch>
            <a:fillRect/>
          </a:stretch>
        </p:blipFill>
        <p:spPr bwMode="auto">
          <a:xfrm rot="5400000">
            <a:off x="-3107533" y="3107531"/>
            <a:ext cx="6858002" cy="642939"/>
          </a:xfrm>
          <a:prstGeom prst="rect">
            <a:avLst/>
          </a:prstGeom>
          <a:noFill/>
          <a:ln w="9525">
            <a:noFill/>
            <a:miter lim="800000"/>
            <a:headEnd/>
            <a:tailEnd/>
          </a:ln>
        </p:spPr>
      </p:pic>
      <p:sp>
        <p:nvSpPr>
          <p:cNvPr id="9" name="Vertical Text Placeholder 2"/>
          <p:cNvSpPr>
            <a:spLocks noGrp="1"/>
          </p:cNvSpPr>
          <p:nvPr>
            <p:ph type="body" orient="vert" idx="1"/>
          </p:nvPr>
        </p:nvSpPr>
        <p:spPr>
          <a:xfrm>
            <a:off x="808893" y="215289"/>
            <a:ext cx="7315201" cy="63789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Line 8"/>
          <p:cNvSpPr>
            <a:spLocks noChangeShapeType="1"/>
          </p:cNvSpPr>
          <p:nvPr userDrawn="1"/>
        </p:nvSpPr>
        <p:spPr bwMode="auto">
          <a:xfrm rot="5400000" flipV="1">
            <a:off x="-2773973" y="3406141"/>
            <a:ext cx="6858000" cy="45719"/>
          </a:xfrm>
          <a:prstGeom prst="line">
            <a:avLst/>
          </a:prstGeom>
          <a:noFill/>
          <a:ln w="9525">
            <a:solidFill>
              <a:srgbClr val="B5B6B3"/>
            </a:solidFill>
            <a:round/>
            <a:headEnd/>
            <a:tailEnd/>
          </a:ln>
          <a:effectLst/>
        </p:spPr>
        <p:txBody>
          <a:bodyPr wrap="none" anchor="ctr"/>
          <a:lstStyle/>
          <a:p>
            <a:pPr>
              <a:defRPr/>
            </a:pPr>
            <a:endParaRPr lang="en-US" dirty="0"/>
          </a:p>
        </p:txBody>
      </p:sp>
      <p:sp>
        <p:nvSpPr>
          <p:cNvPr id="11" name="Title 1"/>
          <p:cNvSpPr>
            <a:spLocks noGrp="1"/>
          </p:cNvSpPr>
          <p:nvPr>
            <p:ph type="title"/>
          </p:nvPr>
        </p:nvSpPr>
        <p:spPr>
          <a:xfrm rot="5400000">
            <a:off x="5447193" y="3081224"/>
            <a:ext cx="6413262" cy="582612"/>
          </a:xfrm>
        </p:spPr>
        <p:txBody>
          <a:bodyPr/>
          <a:lstStyle/>
          <a:p>
            <a:r>
              <a:rPr lang="en-US" dirty="0" smtClean="0"/>
              <a:t>Click to edit Master title style</a:t>
            </a:r>
            <a:endParaRPr lang="en-US" dirty="0"/>
          </a:p>
        </p:txBody>
      </p:sp>
      <p:sp>
        <p:nvSpPr>
          <p:cNvPr id="12" name="Line 8"/>
          <p:cNvSpPr>
            <a:spLocks noChangeShapeType="1"/>
          </p:cNvSpPr>
          <p:nvPr userDrawn="1"/>
        </p:nvSpPr>
        <p:spPr bwMode="auto">
          <a:xfrm rot="5400000" flipV="1">
            <a:off x="4851895" y="3406141"/>
            <a:ext cx="6858000" cy="45719"/>
          </a:xfrm>
          <a:prstGeom prst="line">
            <a:avLst/>
          </a:prstGeom>
          <a:noFill/>
          <a:ln w="9525">
            <a:solidFill>
              <a:srgbClr val="B5B6B3"/>
            </a:solidFill>
            <a:round/>
            <a:headEnd/>
            <a:tailEnd/>
          </a:ln>
          <a:effectLst/>
        </p:spPr>
        <p:txBody>
          <a:bodyPr wrap="none" anchor="ctr"/>
          <a:lstStyle/>
          <a:p>
            <a:pPr>
              <a:defRPr/>
            </a:pPr>
            <a:endParaRPr lang="en-US" dirty="0"/>
          </a:p>
        </p:txBody>
      </p:sp>
      <p:sp>
        <p:nvSpPr>
          <p:cNvPr id="13" name="Rectangle 6"/>
          <p:cNvSpPr txBox="1">
            <a:spLocks noChangeArrowheads="1"/>
          </p:cNvSpPr>
          <p:nvPr userDrawn="1"/>
        </p:nvSpPr>
        <p:spPr bwMode="auto">
          <a:xfrm rot="5400000">
            <a:off x="-807427" y="5404683"/>
            <a:ext cx="21336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2A35C04-5C81-4FD8-96A6-7974C51B5816}" type="slidenum">
              <a:rPr kumimoji="0" lang="en-US" sz="1200" b="0" i="0" u="none" strike="noStrike" kern="1200" cap="none" spc="0" normalizeH="0" baseline="0" noProof="0" smtClean="0">
                <a:ln>
                  <a:noFill/>
                </a:ln>
                <a:solidFill>
                  <a:schemeClr val="tx1"/>
                </a:solidFill>
                <a:effectLst/>
                <a:uLnTx/>
                <a:uFillTx/>
                <a:latin typeface="+mj-lt"/>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schemeClr val="tx1"/>
              </a:solidFill>
              <a:effectLst/>
              <a:uLnTx/>
              <a:uFillTx/>
              <a:latin typeface="+mj-lt"/>
              <a:ea typeface="+mn-ea"/>
              <a:cs typeface="Arial"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9" name="Rectangle 12"/>
          <p:cNvSpPr>
            <a:spLocks noGrp="1" noChangeArrowheads="1"/>
          </p:cNvSpPr>
          <p:nvPr>
            <p:ph type="title"/>
          </p:nvPr>
        </p:nvSpPr>
        <p:spPr bwMode="auto">
          <a:xfrm>
            <a:off x="171451" y="188913"/>
            <a:ext cx="8728075" cy="5826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30" name="Rectangle 13"/>
          <p:cNvSpPr>
            <a:spLocks noGrp="1" noChangeArrowheads="1"/>
          </p:cNvSpPr>
          <p:nvPr>
            <p:ph type="body" idx="1"/>
          </p:nvPr>
        </p:nvSpPr>
        <p:spPr bwMode="auto">
          <a:xfrm>
            <a:off x="285751" y="1143001"/>
            <a:ext cx="8572500" cy="46386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6"/>
          <p:cNvSpPr>
            <a:spLocks noGrp="1" noChangeArrowheads="1"/>
          </p:cNvSpPr>
          <p:nvPr>
            <p:ph type="sldNum" sz="quarter" idx="4"/>
          </p:nvPr>
        </p:nvSpPr>
        <p:spPr bwMode="auto">
          <a:xfrm>
            <a:off x="6834188" y="63309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mj-lt"/>
              </a:defRPr>
            </a:lvl1pPr>
          </a:lstStyle>
          <a:p>
            <a:pPr>
              <a:defRPr/>
            </a:pPr>
            <a:fld id="{564ABD83-06CF-4DC6-AB1B-9A2C08731D74}"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83"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hdr="0" ftr="0" dt="0"/>
  <p:txStyles>
    <p:titleStyle>
      <a:lvl1pPr algn="l" rtl="0" eaLnBrk="0" fontAlgn="base" hangingPunct="0">
        <a:spcBef>
          <a:spcPct val="0"/>
        </a:spcBef>
        <a:spcAft>
          <a:spcPct val="0"/>
        </a:spcAft>
        <a:defRPr sz="2800">
          <a:solidFill>
            <a:srgbClr val="61C250"/>
          </a:solidFill>
          <a:latin typeface="+mj-lt"/>
          <a:ea typeface="+mj-ea"/>
          <a:cs typeface="+mj-cs"/>
        </a:defRPr>
      </a:lvl1pPr>
      <a:lvl2pPr algn="l" rtl="0" eaLnBrk="0" fontAlgn="base" hangingPunct="0">
        <a:spcBef>
          <a:spcPct val="0"/>
        </a:spcBef>
        <a:spcAft>
          <a:spcPct val="0"/>
        </a:spcAft>
        <a:defRPr sz="2800">
          <a:solidFill>
            <a:srgbClr val="61C250"/>
          </a:solidFill>
          <a:latin typeface="Georgia" pitchFamily="18" charset="0"/>
          <a:cs typeface="Arial" charset="0"/>
        </a:defRPr>
      </a:lvl2pPr>
      <a:lvl3pPr algn="l" rtl="0" eaLnBrk="0" fontAlgn="base" hangingPunct="0">
        <a:spcBef>
          <a:spcPct val="0"/>
        </a:spcBef>
        <a:spcAft>
          <a:spcPct val="0"/>
        </a:spcAft>
        <a:defRPr sz="2800">
          <a:solidFill>
            <a:srgbClr val="61C250"/>
          </a:solidFill>
          <a:latin typeface="Georgia" pitchFamily="18" charset="0"/>
          <a:cs typeface="Arial" charset="0"/>
        </a:defRPr>
      </a:lvl3pPr>
      <a:lvl4pPr algn="l" rtl="0" eaLnBrk="0" fontAlgn="base" hangingPunct="0">
        <a:spcBef>
          <a:spcPct val="0"/>
        </a:spcBef>
        <a:spcAft>
          <a:spcPct val="0"/>
        </a:spcAft>
        <a:defRPr sz="2800">
          <a:solidFill>
            <a:srgbClr val="61C250"/>
          </a:solidFill>
          <a:latin typeface="Georgia" pitchFamily="18" charset="0"/>
          <a:cs typeface="Arial" charset="0"/>
        </a:defRPr>
      </a:lvl4pPr>
      <a:lvl5pPr algn="l" rtl="0" eaLnBrk="0" fontAlgn="base" hangingPunct="0">
        <a:spcBef>
          <a:spcPct val="0"/>
        </a:spcBef>
        <a:spcAft>
          <a:spcPct val="0"/>
        </a:spcAft>
        <a:defRPr sz="2800">
          <a:solidFill>
            <a:srgbClr val="61C250"/>
          </a:solidFill>
          <a:latin typeface="Georgia" pitchFamily="18" charset="0"/>
          <a:cs typeface="Arial" charset="0"/>
        </a:defRPr>
      </a:lvl5pPr>
      <a:lvl6pPr marL="457200" algn="l" rtl="0" fontAlgn="base">
        <a:spcBef>
          <a:spcPct val="0"/>
        </a:spcBef>
        <a:spcAft>
          <a:spcPct val="0"/>
        </a:spcAft>
        <a:defRPr sz="2800">
          <a:solidFill>
            <a:srgbClr val="61C250"/>
          </a:solidFill>
          <a:latin typeface="Georgia" pitchFamily="18" charset="0"/>
          <a:cs typeface="Arial" charset="0"/>
        </a:defRPr>
      </a:lvl6pPr>
      <a:lvl7pPr marL="914400" algn="l" rtl="0" fontAlgn="base">
        <a:spcBef>
          <a:spcPct val="0"/>
        </a:spcBef>
        <a:spcAft>
          <a:spcPct val="0"/>
        </a:spcAft>
        <a:defRPr sz="2800">
          <a:solidFill>
            <a:srgbClr val="61C250"/>
          </a:solidFill>
          <a:latin typeface="Georgia" pitchFamily="18" charset="0"/>
          <a:cs typeface="Arial" charset="0"/>
        </a:defRPr>
      </a:lvl7pPr>
      <a:lvl8pPr marL="1371600" algn="l" rtl="0" fontAlgn="base">
        <a:spcBef>
          <a:spcPct val="0"/>
        </a:spcBef>
        <a:spcAft>
          <a:spcPct val="0"/>
        </a:spcAft>
        <a:defRPr sz="2800">
          <a:solidFill>
            <a:srgbClr val="61C250"/>
          </a:solidFill>
          <a:latin typeface="Georgia" pitchFamily="18" charset="0"/>
          <a:cs typeface="Arial" charset="0"/>
        </a:defRPr>
      </a:lvl8pPr>
      <a:lvl9pPr marL="1828800" algn="l" rtl="0" fontAlgn="base">
        <a:spcBef>
          <a:spcPct val="0"/>
        </a:spcBef>
        <a:spcAft>
          <a:spcPct val="0"/>
        </a:spcAft>
        <a:defRPr sz="2800">
          <a:solidFill>
            <a:srgbClr val="61C250"/>
          </a:solidFill>
          <a:latin typeface="Georgia" pitchFamily="18" charset="0"/>
          <a:cs typeface="Arial" charset="0"/>
        </a:defRPr>
      </a:lvl9pPr>
    </p:titleStyle>
    <p:bodyStyle>
      <a:lvl1pPr marL="342900" indent="-342900" algn="l" rtl="0" eaLnBrk="0" fontAlgn="base" hangingPunct="0">
        <a:spcBef>
          <a:spcPct val="20000"/>
        </a:spcBef>
        <a:spcAft>
          <a:spcPct val="0"/>
        </a:spcAft>
        <a:buSzPct val="55000"/>
        <a:buFont typeface="Wingdings" pitchFamily="2" charset="2"/>
        <a:buChar char="n"/>
        <a:defRPr sz="2200">
          <a:solidFill>
            <a:schemeClr val="bg2"/>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000">
          <a:solidFill>
            <a:schemeClr val="bg2"/>
          </a:solidFill>
          <a:latin typeface="+mn-lt"/>
          <a:cs typeface="+mn-cs"/>
        </a:defRPr>
      </a:lvl2pPr>
      <a:lvl3pPr marL="1143000" indent="-228600" algn="l" rtl="0" eaLnBrk="0" fontAlgn="base" hangingPunct="0">
        <a:spcBef>
          <a:spcPct val="20000"/>
        </a:spcBef>
        <a:spcAft>
          <a:spcPct val="0"/>
        </a:spcAft>
        <a:buSzPct val="55000"/>
        <a:buFont typeface="Wingdings" pitchFamily="2" charset="2"/>
        <a:buChar char="n"/>
        <a:defRPr>
          <a:solidFill>
            <a:schemeClr val="bg2"/>
          </a:solidFill>
          <a:latin typeface="+mn-lt"/>
          <a:cs typeface="+mn-cs"/>
        </a:defRPr>
      </a:lvl3pPr>
      <a:lvl4pPr marL="1600200" indent="-228600" algn="l" rtl="0" eaLnBrk="0" fontAlgn="base" hangingPunct="0">
        <a:spcBef>
          <a:spcPct val="20000"/>
        </a:spcBef>
        <a:spcAft>
          <a:spcPct val="0"/>
        </a:spcAft>
        <a:buFont typeface="Times" pitchFamily="18" charset="0"/>
        <a:buChar char="–"/>
        <a:defRPr sz="1600">
          <a:solidFill>
            <a:schemeClr val="bg2"/>
          </a:solidFill>
          <a:latin typeface="+mn-lt"/>
          <a:cs typeface="+mn-cs"/>
        </a:defRPr>
      </a:lvl4pPr>
      <a:lvl5pPr marL="2057400" indent="-228600" algn="l" rtl="0" eaLnBrk="0" fontAlgn="base" hangingPunct="0">
        <a:spcBef>
          <a:spcPct val="20000"/>
        </a:spcBef>
        <a:spcAft>
          <a:spcPct val="0"/>
        </a:spcAft>
        <a:buFont typeface="Times" pitchFamily="18" charset="0"/>
        <a:buChar char="»"/>
        <a:defRPr sz="1400">
          <a:solidFill>
            <a:schemeClr val="bg2"/>
          </a:solidFill>
          <a:latin typeface="+mn-lt"/>
          <a:cs typeface="+mn-cs"/>
        </a:defRPr>
      </a:lvl5pPr>
      <a:lvl6pPr marL="2514600" indent="-228600" algn="l" rtl="0" fontAlgn="base">
        <a:spcBef>
          <a:spcPct val="20000"/>
        </a:spcBef>
        <a:spcAft>
          <a:spcPct val="0"/>
        </a:spcAft>
        <a:buFont typeface="Times" pitchFamily="18" charset="0"/>
        <a:buChar char="»"/>
        <a:defRPr sz="1400">
          <a:solidFill>
            <a:schemeClr val="bg2"/>
          </a:solidFill>
          <a:latin typeface="+mn-lt"/>
          <a:cs typeface="+mn-cs"/>
        </a:defRPr>
      </a:lvl6pPr>
      <a:lvl7pPr marL="2971800" indent="-228600" algn="l" rtl="0" fontAlgn="base">
        <a:spcBef>
          <a:spcPct val="20000"/>
        </a:spcBef>
        <a:spcAft>
          <a:spcPct val="0"/>
        </a:spcAft>
        <a:buFont typeface="Times" pitchFamily="18" charset="0"/>
        <a:buChar char="»"/>
        <a:defRPr sz="1400">
          <a:solidFill>
            <a:schemeClr val="bg2"/>
          </a:solidFill>
          <a:latin typeface="+mn-lt"/>
          <a:cs typeface="+mn-cs"/>
        </a:defRPr>
      </a:lvl7pPr>
      <a:lvl8pPr marL="3429000" indent="-228600" algn="l" rtl="0" fontAlgn="base">
        <a:spcBef>
          <a:spcPct val="20000"/>
        </a:spcBef>
        <a:spcAft>
          <a:spcPct val="0"/>
        </a:spcAft>
        <a:buFont typeface="Times" pitchFamily="18" charset="0"/>
        <a:buChar char="»"/>
        <a:defRPr sz="1400">
          <a:solidFill>
            <a:schemeClr val="bg2"/>
          </a:solidFill>
          <a:latin typeface="+mn-lt"/>
          <a:cs typeface="+mn-cs"/>
        </a:defRPr>
      </a:lvl8pPr>
      <a:lvl9pPr marL="3886200" indent="-228600" algn="l" rtl="0" fontAlgn="base">
        <a:spcBef>
          <a:spcPct val="20000"/>
        </a:spcBef>
        <a:spcAft>
          <a:spcPct val="0"/>
        </a:spcAft>
        <a:buFont typeface="Times" pitchFamily="18" charset="0"/>
        <a:buChar char="»"/>
        <a:defRPr sz="1400">
          <a:solidFill>
            <a:schemeClr val="bg2"/>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0.xml"/><Relationship Id="rId1" Type="http://schemas.openxmlformats.org/officeDocument/2006/relationships/slideLayout" Target="../slideLayouts/slideLayout6.xml"/><Relationship Id="rId4" Type="http://schemas.openxmlformats.org/officeDocument/2006/relationships/chart" Target="../charts/chart5.xml"/></Relationships>
</file>

<file path=ppt/slides/_rels/slide4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90500" y="1016001"/>
            <a:ext cx="8631528" cy="3002208"/>
          </a:xfrm>
        </p:spPr>
        <p:txBody>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solidFill>
                  <a:schemeClr val="tx1"/>
                </a:solidFill>
              </a:rPr>
              <a:t>Migration: A World in Motion </a:t>
            </a:r>
            <a:br>
              <a:rPr lang="en-US" dirty="0" smtClean="0">
                <a:solidFill>
                  <a:schemeClr val="tx1"/>
                </a:solidFill>
              </a:rPr>
            </a:br>
            <a:r>
              <a:rPr lang="en-US" dirty="0" smtClean="0">
                <a:solidFill>
                  <a:schemeClr val="tx1"/>
                </a:solidFill>
              </a:rPr>
              <a:t> A Multinational Conference on Migration and Migration Policy </a:t>
            </a:r>
            <a:r>
              <a:rPr lang="en-US" dirty="0" smtClean="0"/>
              <a:t/>
            </a:r>
            <a:br>
              <a:rPr lang="en-US" dirty="0" smtClean="0"/>
            </a:br>
            <a:r>
              <a:rPr lang="en-US" dirty="0" smtClean="0"/>
              <a:t/>
            </a:r>
            <a:br>
              <a:rPr lang="en-US" dirty="0" smtClean="0"/>
            </a:br>
            <a:r>
              <a:rPr lang="en-US" i="1" dirty="0" smtClean="0"/>
              <a:t>Most Desired Migration Destinations and Antecedents of Migration Intent Across the World: Insights From Gallup World Poll</a:t>
            </a:r>
            <a:r>
              <a:rPr lang="en-US" dirty="0" smtClean="0"/>
              <a:t/>
            </a:r>
            <a:br>
              <a:rPr lang="en-US" dirty="0" smtClean="0"/>
            </a:br>
            <a:r>
              <a:rPr lang="en-US" dirty="0" smtClean="0"/>
              <a:t/>
            </a:r>
            <a:br>
              <a:rPr lang="en-US" dirty="0" smtClean="0"/>
            </a:br>
            <a:r>
              <a:rPr lang="en-US" dirty="0" smtClean="0">
                <a:solidFill>
                  <a:schemeClr val="accent3"/>
                </a:solidFill>
              </a:rPr>
              <a:t/>
            </a:r>
            <a:br>
              <a:rPr lang="en-US" dirty="0" smtClean="0">
                <a:solidFill>
                  <a:schemeClr val="accent3"/>
                </a:solidFill>
              </a:rPr>
            </a:br>
            <a:endParaRPr lang="en-US" dirty="0"/>
          </a:p>
        </p:txBody>
      </p:sp>
      <p:sp>
        <p:nvSpPr>
          <p:cNvPr id="4" name="Subtitle 3"/>
          <p:cNvSpPr>
            <a:spLocks noGrp="1"/>
          </p:cNvSpPr>
          <p:nvPr>
            <p:ph type="subTitle" idx="1"/>
          </p:nvPr>
        </p:nvSpPr>
        <p:spPr>
          <a:xfrm>
            <a:off x="203379" y="3981088"/>
            <a:ext cx="6400800" cy="482600"/>
          </a:xfrm>
        </p:spPr>
        <p:txBody>
          <a:bodyPr/>
          <a:lstStyle/>
          <a:p>
            <a:endParaRPr lang="en-US" dirty="0" smtClean="0"/>
          </a:p>
          <a:p>
            <a:endParaRPr lang="en-US" dirty="0" smtClean="0"/>
          </a:p>
          <a:p>
            <a:endParaRPr lang="en-US" dirty="0" smtClean="0"/>
          </a:p>
          <a:p>
            <a:r>
              <a:rPr lang="en-US" dirty="0" smtClean="0"/>
              <a:t>18-20 February 2010 </a:t>
            </a:r>
            <a:br>
              <a:rPr lang="en-US" dirty="0" smtClean="0"/>
            </a:br>
            <a:r>
              <a:rPr lang="en-US" dirty="0" smtClean="0"/>
              <a:t>University of Maastricht, Maastricht, Netherlands</a:t>
            </a:r>
            <a:br>
              <a:rPr lang="en-US" dirty="0" smtClean="0"/>
            </a:br>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a:spLocks noGrp="1"/>
          </p:cNvSpPr>
          <p:nvPr>
            <p:ph type="sldNum" sz="quarter" idx="10"/>
          </p:nvPr>
        </p:nvSpPr>
        <p:spPr/>
        <p:txBody>
          <a:bodyPr/>
          <a:lstStyle/>
          <a:p>
            <a:fld id="{86844267-F2EF-4B03-B8CB-BB794BAA8F17}" type="slidenum">
              <a:rPr lang="en-US"/>
              <a:pPr/>
              <a:t>2</a:t>
            </a:fld>
            <a:endParaRPr lang="en-US" dirty="0"/>
          </a:p>
        </p:txBody>
      </p:sp>
      <p:sp>
        <p:nvSpPr>
          <p:cNvPr id="173058" name="Rectangle 2"/>
          <p:cNvSpPr>
            <a:spLocks noGrp="1" noChangeArrowheads="1"/>
          </p:cNvSpPr>
          <p:nvPr>
            <p:ph type="title"/>
          </p:nvPr>
        </p:nvSpPr>
        <p:spPr>
          <a:xfrm>
            <a:off x="171451" y="227013"/>
            <a:ext cx="8728075" cy="582612"/>
          </a:xfrm>
        </p:spPr>
        <p:txBody>
          <a:bodyPr/>
          <a:lstStyle/>
          <a:p>
            <a:r>
              <a:rPr lang="en-US" dirty="0" smtClean="0"/>
              <a:t>Gallup </a:t>
            </a:r>
            <a:r>
              <a:rPr lang="en-US" dirty="0"/>
              <a:t>World Poll</a:t>
            </a:r>
          </a:p>
        </p:txBody>
      </p:sp>
      <p:sp>
        <p:nvSpPr>
          <p:cNvPr id="173059" name="Rectangle 3"/>
          <p:cNvSpPr>
            <a:spLocks noGrp="1" noChangeArrowheads="1"/>
          </p:cNvSpPr>
          <p:nvPr>
            <p:ph type="body" idx="1"/>
          </p:nvPr>
        </p:nvSpPr>
        <p:spPr>
          <a:xfrm>
            <a:off x="1" y="914400"/>
            <a:ext cx="9144000" cy="742950"/>
          </a:xfrm>
        </p:spPr>
        <p:txBody>
          <a:bodyPr/>
          <a:lstStyle/>
          <a:p>
            <a:r>
              <a:rPr lang="en-US" sz="2000" dirty="0"/>
              <a:t>Annually polling 95% </a:t>
            </a:r>
            <a:r>
              <a:rPr lang="en-US" sz="2000" dirty="0" smtClean="0"/>
              <a:t>of </a:t>
            </a:r>
            <a:r>
              <a:rPr lang="en-US" sz="2000" dirty="0"/>
              <a:t>the Earth's adult population</a:t>
            </a:r>
          </a:p>
          <a:p>
            <a:r>
              <a:rPr lang="en-US" sz="2000" dirty="0"/>
              <a:t>Conducted in </a:t>
            </a:r>
            <a:r>
              <a:rPr lang="en-US" sz="2000" dirty="0" smtClean="0"/>
              <a:t>more than 130 </a:t>
            </a:r>
            <a:r>
              <a:rPr lang="en-US" sz="2000" dirty="0"/>
              <a:t>countries and </a:t>
            </a:r>
            <a:r>
              <a:rPr lang="en-US" sz="2000" dirty="0" smtClean="0"/>
              <a:t>territories</a:t>
            </a:r>
            <a:endParaRPr lang="en-US" sz="1800" dirty="0"/>
          </a:p>
          <a:p>
            <a:endParaRPr lang="en-US" sz="2000" dirty="0" smtClean="0"/>
          </a:p>
          <a:p>
            <a:pPr>
              <a:buNone/>
            </a:pPr>
            <a:endParaRPr lang="en-US" sz="1800" dirty="0"/>
          </a:p>
        </p:txBody>
      </p:sp>
      <p:sp>
        <p:nvSpPr>
          <p:cNvPr id="173062" name="Text Box 6"/>
          <p:cNvSpPr txBox="1">
            <a:spLocks noChangeArrowheads="1"/>
          </p:cNvSpPr>
          <p:nvPr/>
        </p:nvSpPr>
        <p:spPr bwMode="auto">
          <a:xfrm>
            <a:off x="3382965" y="6673334"/>
            <a:ext cx="3843337" cy="184666"/>
          </a:xfrm>
          <a:prstGeom prst="rect">
            <a:avLst/>
          </a:prstGeom>
          <a:noFill/>
          <a:ln w="9525">
            <a:noFill/>
            <a:miter lim="800000"/>
            <a:headEnd/>
            <a:tailEnd/>
          </a:ln>
          <a:effectLst/>
        </p:spPr>
        <p:txBody>
          <a:bodyPr>
            <a:spAutoFit/>
          </a:bodyPr>
          <a:lstStyle/>
          <a:p>
            <a:pPr algn="r" eaLnBrk="0" hangingPunct="0"/>
            <a:r>
              <a:rPr lang="en-US" sz="600" dirty="0">
                <a:solidFill>
                  <a:schemeClr val="tx1">
                    <a:lumMod val="50000"/>
                  </a:schemeClr>
                </a:solidFill>
                <a:latin typeface="Georgia" pitchFamily="18" charset="0"/>
              </a:rPr>
              <a:t>Copyright © 2007 Gallup, Inc. All rights reserved.</a:t>
            </a:r>
          </a:p>
        </p:txBody>
      </p:sp>
      <p:sp>
        <p:nvSpPr>
          <p:cNvPr id="8" name="TextBox 7"/>
          <p:cNvSpPr txBox="1"/>
          <p:nvPr/>
        </p:nvSpPr>
        <p:spPr>
          <a:xfrm>
            <a:off x="0" y="4419600"/>
            <a:ext cx="9144000" cy="1938992"/>
          </a:xfrm>
          <a:prstGeom prst="rect">
            <a:avLst/>
          </a:prstGeom>
          <a:noFill/>
        </p:spPr>
        <p:txBody>
          <a:bodyPr wrap="square" rtlCol="0">
            <a:spAutoFit/>
          </a:bodyPr>
          <a:lstStyle/>
          <a:p>
            <a:pPr>
              <a:buFont typeface="Wingdings" pitchFamily="2" charset="2"/>
              <a:buChar char="§"/>
            </a:pPr>
            <a:r>
              <a:rPr lang="en-US" dirty="0" smtClean="0"/>
              <a:t>    </a:t>
            </a:r>
            <a:r>
              <a:rPr lang="en-US" sz="2000" dirty="0" smtClean="0">
                <a:latin typeface="+mn-lt"/>
              </a:rPr>
              <a:t>Same core questions asked across nations and over time to facilitate trend     	analysis</a:t>
            </a:r>
          </a:p>
          <a:p>
            <a:pPr>
              <a:buFont typeface="Wingdings" pitchFamily="2" charset="2"/>
              <a:buChar char="§"/>
            </a:pPr>
            <a:r>
              <a:rPr lang="en-US" sz="2000" dirty="0" smtClean="0">
                <a:latin typeface="+mn-lt"/>
              </a:rPr>
              <a:t>     Regional and local questions that provide contextual data</a:t>
            </a:r>
          </a:p>
          <a:p>
            <a:pPr>
              <a:buFont typeface="Wingdings" pitchFamily="2" charset="2"/>
              <a:buChar char="§"/>
            </a:pPr>
            <a:r>
              <a:rPr lang="en-US" sz="2000" dirty="0" smtClean="0">
                <a:latin typeface="+mn-lt"/>
              </a:rPr>
              <a:t>      Topics: jobs, health, safety, standard of living, government and private                   	institutions, environment, migration, and education</a:t>
            </a:r>
          </a:p>
          <a:p>
            <a:endParaRPr lang="en-US" sz="2000" dirty="0" err="1" smtClean="0">
              <a:latin typeface="+mn-lt"/>
            </a:endParaRPr>
          </a:p>
        </p:txBody>
      </p:sp>
      <p:sp>
        <p:nvSpPr>
          <p:cNvPr id="9" name="TextBox 8"/>
          <p:cNvSpPr txBox="1"/>
          <p:nvPr/>
        </p:nvSpPr>
        <p:spPr>
          <a:xfrm>
            <a:off x="0" y="1619250"/>
            <a:ext cx="9144000" cy="2923877"/>
          </a:xfrm>
          <a:prstGeom prst="rect">
            <a:avLst/>
          </a:prstGeom>
          <a:noFill/>
        </p:spPr>
        <p:txBody>
          <a:bodyPr wrap="square" rtlCol="0">
            <a:spAutoFit/>
          </a:bodyPr>
          <a:lstStyle/>
          <a:p>
            <a:pPr>
              <a:buFont typeface="Wingdings" pitchFamily="2" charset="2"/>
              <a:buChar char="§"/>
            </a:pPr>
            <a:r>
              <a:rPr lang="en-US" sz="2000" dirty="0" smtClean="0"/>
              <a:t>    Nationally representative data - includes both urban and rural areas    </a:t>
            </a:r>
          </a:p>
          <a:p>
            <a:pPr>
              <a:buFont typeface="Wingdings" pitchFamily="2" charset="2"/>
              <a:buChar char="§"/>
            </a:pPr>
            <a:r>
              <a:rPr lang="en-US" sz="2000" dirty="0" smtClean="0">
                <a:latin typeface="+mn-lt"/>
              </a:rPr>
              <a:t>    Samples of at least 1,000 adults per country</a:t>
            </a:r>
            <a:endParaRPr lang="en-US" sz="2400" dirty="0" smtClean="0">
              <a:latin typeface="+mn-lt"/>
            </a:endParaRPr>
          </a:p>
          <a:p>
            <a:pPr lvl="1">
              <a:buFont typeface="Wingdings" pitchFamily="2" charset="2"/>
              <a:buChar char="Ø"/>
            </a:pPr>
            <a:r>
              <a:rPr lang="en-US" sz="2000" dirty="0" smtClean="0">
                <a:latin typeface="+mn-lt"/>
              </a:rPr>
              <a:t>In countries where data is collected face-to-face – multi stage stratified cluster samples</a:t>
            </a:r>
          </a:p>
          <a:p>
            <a:pPr lvl="1">
              <a:buFont typeface="Wingdings" pitchFamily="2" charset="2"/>
              <a:buChar char="Ø"/>
            </a:pPr>
            <a:r>
              <a:rPr lang="en-US" sz="2000" dirty="0" smtClean="0">
                <a:latin typeface="+mn-lt"/>
              </a:rPr>
              <a:t>In countries where data is collected over telephone – RDD or list assisted RDD</a:t>
            </a:r>
            <a:endParaRPr lang="en-US" sz="2400" dirty="0" smtClean="0">
              <a:latin typeface="+mn-lt"/>
            </a:endParaRPr>
          </a:p>
          <a:p>
            <a:pPr>
              <a:buFont typeface="Wingdings" pitchFamily="2" charset="2"/>
              <a:buChar char="§"/>
            </a:pPr>
            <a:r>
              <a:rPr lang="en-US" sz="2400" dirty="0" smtClean="0">
                <a:latin typeface="+mn-lt"/>
              </a:rPr>
              <a:t>    </a:t>
            </a:r>
            <a:r>
              <a:rPr lang="en-US" sz="2000" dirty="0" smtClean="0">
                <a:latin typeface="+mn-lt"/>
              </a:rPr>
              <a:t>Rigorous measurement methodology</a:t>
            </a:r>
            <a:endParaRPr lang="en-US" sz="2400" dirty="0" smtClean="0">
              <a:latin typeface="+mn-lt"/>
            </a:endParaRPr>
          </a:p>
          <a:p>
            <a:pPr lvl="1">
              <a:buFont typeface="Wingdings" pitchFamily="2" charset="2"/>
              <a:buChar char="Ø"/>
            </a:pPr>
            <a:r>
              <a:rPr lang="en-US" sz="2000" dirty="0" smtClean="0">
                <a:latin typeface="+mn-lt"/>
              </a:rPr>
              <a:t>Translation and standardization of instrument</a:t>
            </a:r>
          </a:p>
          <a:p>
            <a:pPr lvl="1">
              <a:buFont typeface="Wingdings" pitchFamily="2" charset="2"/>
              <a:buChar char="Ø"/>
            </a:pPr>
            <a:r>
              <a:rPr lang="en-US" sz="2000" dirty="0" smtClean="0">
                <a:latin typeface="+mn-lt"/>
              </a:rPr>
              <a:t>Item construction and validation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2000"/>
                                        <p:tgtEl>
                                          <p:spTgt spid="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fade">
                                      <p:cBhvr>
                                        <p:cTn id="10" dur="2000"/>
                                        <p:tgtEl>
                                          <p:spTgt spid="9">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fade">
                                      <p:cBhvr>
                                        <p:cTn id="13" dur="2000"/>
                                        <p:tgtEl>
                                          <p:spTgt spid="9">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xEl>
                                              <p:pRg st="3" end="3"/>
                                            </p:txEl>
                                          </p:spTgt>
                                        </p:tgtEl>
                                        <p:attrNameLst>
                                          <p:attrName>style.visibility</p:attrName>
                                        </p:attrNameLst>
                                      </p:cBhvr>
                                      <p:to>
                                        <p:strVal val="visible"/>
                                      </p:to>
                                    </p:set>
                                    <p:animEffect transition="in" filter="fade">
                                      <p:cBhvr>
                                        <p:cTn id="16" dur="2000"/>
                                        <p:tgtEl>
                                          <p:spTgt spid="9">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animEffect transition="in" filter="fade">
                                      <p:cBhvr>
                                        <p:cTn id="19" dur="2000"/>
                                        <p:tgtEl>
                                          <p:spTgt spid="9">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xEl>
                                              <p:pRg st="5" end="5"/>
                                            </p:txEl>
                                          </p:spTgt>
                                        </p:tgtEl>
                                        <p:attrNameLst>
                                          <p:attrName>style.visibility</p:attrName>
                                        </p:attrNameLst>
                                      </p:cBhvr>
                                      <p:to>
                                        <p:strVal val="visible"/>
                                      </p:to>
                                    </p:set>
                                    <p:animEffect transition="in" filter="fade">
                                      <p:cBhvr>
                                        <p:cTn id="22" dur="2000"/>
                                        <p:tgtEl>
                                          <p:spTgt spid="9">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xEl>
                                              <p:pRg st="6" end="6"/>
                                            </p:txEl>
                                          </p:spTgt>
                                        </p:tgtEl>
                                        <p:attrNameLst>
                                          <p:attrName>style.visibility</p:attrName>
                                        </p:attrNameLst>
                                      </p:cBhvr>
                                      <p:to>
                                        <p:strVal val="visible"/>
                                      </p:to>
                                    </p:set>
                                    <p:animEffect transition="in" filter="fade">
                                      <p:cBhvr>
                                        <p:cTn id="25" dur="2000"/>
                                        <p:tgtEl>
                                          <p:spTgt spid="9">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8">
                                            <p:txEl>
                                              <p:pRg st="0" end="0"/>
                                            </p:txEl>
                                          </p:spTgt>
                                        </p:tgtEl>
                                        <p:attrNameLst>
                                          <p:attrName>style.visibility</p:attrName>
                                        </p:attrNameLst>
                                      </p:cBhvr>
                                      <p:to>
                                        <p:strVal val="visible"/>
                                      </p:to>
                                    </p:set>
                                    <p:animEffect transition="in" filter="fade">
                                      <p:cBhvr>
                                        <p:cTn id="30" dur="2000"/>
                                        <p:tgtEl>
                                          <p:spTgt spid="8">
                                            <p:txEl>
                                              <p:pRg st="0" end="0"/>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8">
                                            <p:txEl>
                                              <p:pRg st="1" end="1"/>
                                            </p:txEl>
                                          </p:spTgt>
                                        </p:tgtEl>
                                        <p:attrNameLst>
                                          <p:attrName>style.visibility</p:attrName>
                                        </p:attrNameLst>
                                      </p:cBhvr>
                                      <p:to>
                                        <p:strVal val="visible"/>
                                      </p:to>
                                    </p:set>
                                    <p:animEffect transition="in" filter="fade">
                                      <p:cBhvr>
                                        <p:cTn id="33" dur="2000"/>
                                        <p:tgtEl>
                                          <p:spTgt spid="8">
                                            <p:txEl>
                                              <p:pRg st="1" end="1"/>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xEl>
                                              <p:pRg st="2" end="2"/>
                                            </p:txEl>
                                          </p:spTgt>
                                        </p:tgtEl>
                                        <p:attrNameLst>
                                          <p:attrName>style.visibility</p:attrName>
                                        </p:attrNameLst>
                                      </p:cBhvr>
                                      <p:to>
                                        <p:strVal val="visible"/>
                                      </p:to>
                                    </p:set>
                                    <p:animEffect transition="in" filter="fade">
                                      <p:cBhvr>
                                        <p:cTn id="36" dur="20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p:bldP spid="9"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a:spLocks noGrp="1"/>
          </p:cNvSpPr>
          <p:nvPr>
            <p:ph type="sldNum" sz="quarter" idx="10"/>
          </p:nvPr>
        </p:nvSpPr>
        <p:spPr/>
        <p:txBody>
          <a:bodyPr/>
          <a:lstStyle/>
          <a:p>
            <a:fld id="{86844267-F2EF-4B03-B8CB-BB794BAA8F17}" type="slidenum">
              <a:rPr lang="en-US"/>
              <a:pPr/>
              <a:t>3</a:t>
            </a:fld>
            <a:endParaRPr lang="en-US" dirty="0"/>
          </a:p>
        </p:txBody>
      </p:sp>
      <p:sp>
        <p:nvSpPr>
          <p:cNvPr id="173058" name="Rectangle 2"/>
          <p:cNvSpPr>
            <a:spLocks noGrp="1" noChangeArrowheads="1"/>
          </p:cNvSpPr>
          <p:nvPr>
            <p:ph type="title"/>
          </p:nvPr>
        </p:nvSpPr>
        <p:spPr>
          <a:xfrm>
            <a:off x="171451" y="0"/>
            <a:ext cx="8972549" cy="771525"/>
          </a:xfrm>
        </p:spPr>
        <p:txBody>
          <a:bodyPr/>
          <a:lstStyle/>
          <a:p>
            <a:r>
              <a:rPr lang="en-US" sz="2800" dirty="0" smtClean="0"/>
              <a:t>Gallup studies several aspects of migration, approaching the topic from multiple perspectives.</a:t>
            </a:r>
          </a:p>
        </p:txBody>
      </p:sp>
      <p:sp>
        <p:nvSpPr>
          <p:cNvPr id="173059" name="Rectangle 3"/>
          <p:cNvSpPr>
            <a:spLocks noGrp="1" noChangeArrowheads="1"/>
          </p:cNvSpPr>
          <p:nvPr>
            <p:ph type="body" idx="1"/>
          </p:nvPr>
        </p:nvSpPr>
        <p:spPr>
          <a:xfrm>
            <a:off x="285749" y="800100"/>
            <a:ext cx="8566151" cy="5105400"/>
          </a:xfrm>
        </p:spPr>
        <p:txBody>
          <a:bodyPr/>
          <a:lstStyle/>
          <a:p>
            <a:pPr>
              <a:buNone/>
            </a:pPr>
            <a:endParaRPr lang="en-US" sz="1800" dirty="0" smtClean="0"/>
          </a:p>
          <a:p>
            <a:r>
              <a:rPr lang="en-US" sz="2000" dirty="0" smtClean="0"/>
              <a:t>Future</a:t>
            </a:r>
          </a:p>
          <a:p>
            <a:pPr lvl="1">
              <a:buFont typeface="Wingdings" pitchFamily="2" charset="2"/>
              <a:buChar char="Ø"/>
            </a:pPr>
            <a:r>
              <a:rPr lang="en-US" sz="1800" dirty="0" smtClean="0"/>
              <a:t>Residents’ desire to go abroad for temporary work and study, or to move away permanently </a:t>
            </a:r>
          </a:p>
          <a:p>
            <a:pPr lvl="1">
              <a:buFont typeface="Wingdings" pitchFamily="2" charset="2"/>
              <a:buChar char="Ø"/>
            </a:pPr>
            <a:r>
              <a:rPr lang="en-US" sz="1800" dirty="0" smtClean="0"/>
              <a:t>Potential migrants’ preferred destination countries</a:t>
            </a:r>
          </a:p>
          <a:p>
            <a:pPr lvl="1">
              <a:buFont typeface="Wingdings" pitchFamily="2" charset="2"/>
              <a:buChar char="Ø"/>
            </a:pPr>
            <a:r>
              <a:rPr lang="en-US" sz="1800" dirty="0" smtClean="0"/>
              <a:t>Residents’ active plans and preparations to move to another country </a:t>
            </a:r>
          </a:p>
          <a:p>
            <a:r>
              <a:rPr lang="en-US" sz="2000" dirty="0" smtClean="0"/>
              <a:t>Present</a:t>
            </a:r>
          </a:p>
          <a:p>
            <a:pPr lvl="1">
              <a:buFont typeface="Wingdings" pitchFamily="2" charset="2"/>
              <a:buChar char="Ø"/>
            </a:pPr>
            <a:r>
              <a:rPr lang="en-US" sz="1800" dirty="0" smtClean="0"/>
              <a:t>Labor migration flow for temporary workers (registered and unregistered)</a:t>
            </a:r>
          </a:p>
          <a:p>
            <a:pPr lvl="1">
              <a:buFont typeface="Wingdings" pitchFamily="2" charset="2"/>
              <a:buChar char="Ø"/>
            </a:pPr>
            <a:r>
              <a:rPr lang="en-US" sz="1800" dirty="0" smtClean="0"/>
              <a:t>Destinations where household members are temporarily working or studying abroad</a:t>
            </a:r>
          </a:p>
          <a:p>
            <a:pPr lvl="1">
              <a:buFont typeface="Wingdings" pitchFamily="2" charset="2"/>
              <a:buChar char="Ø"/>
            </a:pPr>
            <a:r>
              <a:rPr lang="en-US" sz="1800" dirty="0" smtClean="0"/>
              <a:t>Social networks abroad</a:t>
            </a:r>
          </a:p>
          <a:p>
            <a:pPr lvl="1">
              <a:buFont typeface="Wingdings" pitchFamily="2" charset="2"/>
              <a:buChar char="Ø"/>
            </a:pPr>
            <a:r>
              <a:rPr lang="en-US" sz="1800" dirty="0" smtClean="0"/>
              <a:t>Remittances</a:t>
            </a:r>
          </a:p>
          <a:p>
            <a:pPr lvl="1">
              <a:buFont typeface="Wingdings" pitchFamily="2" charset="2"/>
              <a:buChar char="Ø"/>
            </a:pPr>
            <a:r>
              <a:rPr lang="en-US" sz="1800" dirty="0" smtClean="0"/>
              <a:t>Attitudes toward migrants in destination countries</a:t>
            </a:r>
          </a:p>
          <a:p>
            <a:pPr>
              <a:buNone/>
            </a:pPr>
            <a:endParaRPr lang="en-US" sz="1800" dirty="0" smtClean="0"/>
          </a:p>
          <a:p>
            <a:endParaRPr lang="en-US" sz="1800" dirty="0"/>
          </a:p>
        </p:txBody>
      </p:sp>
      <p:sp>
        <p:nvSpPr>
          <p:cNvPr id="173062" name="Text Box 6"/>
          <p:cNvSpPr txBox="1">
            <a:spLocks noChangeArrowheads="1"/>
          </p:cNvSpPr>
          <p:nvPr/>
        </p:nvSpPr>
        <p:spPr bwMode="auto">
          <a:xfrm>
            <a:off x="4754565" y="6407150"/>
            <a:ext cx="3843337" cy="184666"/>
          </a:xfrm>
          <a:prstGeom prst="rect">
            <a:avLst/>
          </a:prstGeom>
          <a:noFill/>
          <a:ln w="9525">
            <a:noFill/>
            <a:miter lim="800000"/>
            <a:headEnd/>
            <a:tailEnd/>
          </a:ln>
          <a:effectLst/>
        </p:spPr>
        <p:txBody>
          <a:bodyPr>
            <a:spAutoFit/>
          </a:bodyPr>
          <a:lstStyle/>
          <a:p>
            <a:pPr algn="r" eaLnBrk="0" hangingPunct="0"/>
            <a:r>
              <a:rPr lang="en-US" sz="600" dirty="0">
                <a:solidFill>
                  <a:schemeClr val="tx1">
                    <a:lumMod val="50000"/>
                  </a:schemeClr>
                </a:solidFill>
                <a:latin typeface="Georgia" pitchFamily="18" charset="0"/>
              </a:rPr>
              <a:t>Copyright © 2007 Gallup, Inc. All rights reserved.</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a:spLocks noGrp="1"/>
          </p:cNvSpPr>
          <p:nvPr>
            <p:ph type="sldNum" sz="quarter" idx="10"/>
          </p:nvPr>
        </p:nvSpPr>
        <p:spPr/>
        <p:txBody>
          <a:bodyPr/>
          <a:lstStyle/>
          <a:p>
            <a:fld id="{86844267-F2EF-4B03-B8CB-BB794BAA8F17}" type="slidenum">
              <a:rPr lang="en-US"/>
              <a:pPr/>
              <a:t>4</a:t>
            </a:fld>
            <a:endParaRPr lang="en-US" dirty="0"/>
          </a:p>
        </p:txBody>
      </p:sp>
      <p:sp>
        <p:nvSpPr>
          <p:cNvPr id="173058" name="Rectangle 2"/>
          <p:cNvSpPr>
            <a:spLocks noGrp="1" noChangeArrowheads="1"/>
          </p:cNvSpPr>
          <p:nvPr>
            <p:ph type="title"/>
          </p:nvPr>
        </p:nvSpPr>
        <p:spPr>
          <a:xfrm>
            <a:off x="171451" y="0"/>
            <a:ext cx="8972549" cy="771525"/>
          </a:xfrm>
        </p:spPr>
        <p:txBody>
          <a:bodyPr/>
          <a:lstStyle/>
          <a:p>
            <a:r>
              <a:rPr lang="en-US" sz="2800" dirty="0" smtClean="0"/>
              <a:t>Desire to Migrate</a:t>
            </a:r>
          </a:p>
        </p:txBody>
      </p:sp>
      <p:sp>
        <p:nvSpPr>
          <p:cNvPr id="173059" name="Rectangle 3"/>
          <p:cNvSpPr>
            <a:spLocks noGrp="1" noChangeArrowheads="1"/>
          </p:cNvSpPr>
          <p:nvPr>
            <p:ph type="body" idx="1"/>
          </p:nvPr>
        </p:nvSpPr>
        <p:spPr>
          <a:xfrm>
            <a:off x="285749" y="990600"/>
            <a:ext cx="8858251" cy="5054600"/>
          </a:xfrm>
        </p:spPr>
        <p:txBody>
          <a:bodyPr/>
          <a:lstStyle/>
          <a:p>
            <a:pPr>
              <a:buNone/>
            </a:pPr>
            <a:endParaRPr lang="en-US" sz="1800" dirty="0" smtClean="0"/>
          </a:p>
          <a:p>
            <a:pPr>
              <a:buNone/>
            </a:pPr>
            <a:r>
              <a:rPr lang="en-US" sz="2400" i="1" dirty="0" smtClean="0"/>
              <a:t>Ideally, if you had the opportunity, would you like to move permanently to another country, or would you prefer to continue living in this country?</a:t>
            </a:r>
          </a:p>
          <a:p>
            <a:pPr>
              <a:buNone/>
            </a:pPr>
            <a:endParaRPr lang="en-US" sz="1800" dirty="0" smtClean="0"/>
          </a:p>
          <a:p>
            <a:pPr>
              <a:buNone/>
            </a:pPr>
            <a:r>
              <a:rPr lang="en-US" sz="1800" dirty="0" smtClean="0"/>
              <a:t>	1	Like to move to another country</a:t>
            </a:r>
          </a:p>
          <a:p>
            <a:pPr>
              <a:buNone/>
            </a:pPr>
            <a:r>
              <a:rPr lang="en-US" sz="1800" dirty="0" smtClean="0"/>
              <a:t>	2	Like to continue living in this country</a:t>
            </a:r>
          </a:p>
          <a:p>
            <a:pPr>
              <a:buNone/>
            </a:pPr>
            <a:r>
              <a:rPr lang="en-US" sz="1800" dirty="0" smtClean="0"/>
              <a:t>	3	(Don’t Know)</a:t>
            </a:r>
          </a:p>
          <a:p>
            <a:pPr>
              <a:buNone/>
            </a:pPr>
            <a:r>
              <a:rPr lang="en-US" sz="1800" dirty="0" smtClean="0"/>
              <a:t>	4	(Refused) </a:t>
            </a:r>
          </a:p>
          <a:p>
            <a:pPr>
              <a:buNone/>
            </a:pPr>
            <a:endParaRPr lang="en-US" sz="1800" dirty="0" smtClean="0"/>
          </a:p>
          <a:p>
            <a:pPr>
              <a:buNone/>
            </a:pPr>
            <a:r>
              <a:rPr lang="en-US" sz="1800" dirty="0" smtClean="0"/>
              <a:t>The analysis of adults’ desire to move to another country permanently is based on 259,542 interviews aggregated across multiple surveys in 135 countries. </a:t>
            </a:r>
          </a:p>
          <a:p>
            <a:endParaRPr lang="en-US" sz="1800" dirty="0"/>
          </a:p>
        </p:txBody>
      </p:sp>
      <p:sp>
        <p:nvSpPr>
          <p:cNvPr id="173062" name="Text Box 6"/>
          <p:cNvSpPr txBox="1">
            <a:spLocks noChangeArrowheads="1"/>
          </p:cNvSpPr>
          <p:nvPr/>
        </p:nvSpPr>
        <p:spPr bwMode="auto">
          <a:xfrm>
            <a:off x="4754565" y="6407150"/>
            <a:ext cx="3843337" cy="184666"/>
          </a:xfrm>
          <a:prstGeom prst="rect">
            <a:avLst/>
          </a:prstGeom>
          <a:noFill/>
          <a:ln w="9525">
            <a:noFill/>
            <a:miter lim="800000"/>
            <a:headEnd/>
            <a:tailEnd/>
          </a:ln>
          <a:effectLst/>
        </p:spPr>
        <p:txBody>
          <a:bodyPr>
            <a:spAutoFit/>
          </a:bodyPr>
          <a:lstStyle/>
          <a:p>
            <a:pPr algn="r" eaLnBrk="0" hangingPunct="0"/>
            <a:r>
              <a:rPr lang="en-US" sz="600" dirty="0">
                <a:solidFill>
                  <a:schemeClr val="tx1">
                    <a:lumMod val="50000"/>
                  </a:schemeClr>
                </a:solidFill>
                <a:latin typeface="Georgia" pitchFamily="18" charset="0"/>
              </a:rPr>
              <a:t>Copyright © 2007 Gallup, Inc. All rights reserved.</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C702F146-3E37-4D79-A1EE-4870F74B736A}" type="slidenum">
              <a:rPr lang="en-US" smtClean="0"/>
              <a:pPr>
                <a:defRPr/>
              </a:pPr>
              <a:t>5</a:t>
            </a:fld>
            <a:endParaRPr lang="en-US" dirty="0"/>
          </a:p>
        </p:txBody>
      </p:sp>
      <p:sp>
        <p:nvSpPr>
          <p:cNvPr id="3" name="Title 2"/>
          <p:cNvSpPr>
            <a:spLocks noGrp="1"/>
          </p:cNvSpPr>
          <p:nvPr>
            <p:ph type="title"/>
          </p:nvPr>
        </p:nvSpPr>
        <p:spPr/>
        <p:txBody>
          <a:bodyPr>
            <a:normAutofit fontScale="90000"/>
          </a:bodyPr>
          <a:lstStyle/>
          <a:p>
            <a:r>
              <a:rPr lang="en-US" dirty="0" smtClean="0"/>
              <a:t>Approximately 700 million adults worldwide (16% of the global population) would like to move abroad permanently. </a:t>
            </a:r>
            <a:endParaRPr lang="en-US" dirty="0"/>
          </a:p>
        </p:txBody>
      </p:sp>
      <p:sp>
        <p:nvSpPr>
          <p:cNvPr id="5" name="Text Box 4"/>
          <p:cNvSpPr txBox="1">
            <a:spLocks noChangeArrowheads="1"/>
          </p:cNvSpPr>
          <p:nvPr/>
        </p:nvSpPr>
        <p:spPr bwMode="auto">
          <a:xfrm>
            <a:off x="4754565" y="6407150"/>
            <a:ext cx="3843337" cy="184666"/>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2010 Gallup, </a:t>
            </a:r>
            <a:r>
              <a:rPr lang="en-US" sz="600" dirty="0">
                <a:latin typeface="Georgia" pitchFamily="18" charset="0"/>
              </a:rPr>
              <a:t>Inc. All rights reserved.</a:t>
            </a:r>
          </a:p>
        </p:txBody>
      </p:sp>
      <p:pic>
        <p:nvPicPr>
          <p:cNvPr id="6" name="Picture 5" descr="Regional Map.jpg"/>
          <p:cNvPicPr>
            <a:picLocks noChangeAspect="1"/>
          </p:cNvPicPr>
          <p:nvPr/>
        </p:nvPicPr>
        <p:blipFill>
          <a:blip r:embed="rId3" cstate="print"/>
          <a:stretch>
            <a:fillRect/>
          </a:stretch>
        </p:blipFill>
        <p:spPr>
          <a:xfrm>
            <a:off x="0" y="1073856"/>
            <a:ext cx="9144000" cy="4710288"/>
          </a:xfrm>
          <a:prstGeom prst="rect">
            <a:avLst/>
          </a:prstGeom>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29C31B00-4D2B-4374-8A60-4D8116EA6978}" type="slidenum">
              <a:rPr lang="en-US" smtClean="0"/>
              <a:pPr>
                <a:defRPr/>
              </a:pPr>
              <a:t>6</a:t>
            </a:fld>
            <a:endParaRPr lang="en-US" dirty="0"/>
          </a:p>
        </p:txBody>
      </p:sp>
      <p:sp>
        <p:nvSpPr>
          <p:cNvPr id="4" name="Title 3"/>
          <p:cNvSpPr>
            <a:spLocks noGrp="1"/>
          </p:cNvSpPr>
          <p:nvPr>
            <p:ph type="title"/>
          </p:nvPr>
        </p:nvSpPr>
        <p:spPr/>
        <p:txBody>
          <a:bodyPr/>
          <a:lstStyle/>
          <a:p>
            <a:r>
              <a:rPr lang="en-US" sz="2500" dirty="0" smtClean="0"/>
              <a:t>Key Findings Regarding Potential Permanent Migration:</a:t>
            </a:r>
            <a:br>
              <a:rPr lang="en-US" sz="2500" dirty="0" smtClean="0"/>
            </a:br>
            <a:r>
              <a:rPr lang="en-US" sz="2500" dirty="0" smtClean="0"/>
              <a:t>Who Wants to Move, Where, and Why</a:t>
            </a:r>
            <a:endParaRPr lang="en-US" sz="2500" dirty="0"/>
          </a:p>
        </p:txBody>
      </p:sp>
      <p:sp>
        <p:nvSpPr>
          <p:cNvPr id="5" name="Content Placeholder 4"/>
          <p:cNvSpPr>
            <a:spLocks noGrp="1"/>
          </p:cNvSpPr>
          <p:nvPr>
            <p:ph idx="1"/>
          </p:nvPr>
        </p:nvSpPr>
        <p:spPr>
          <a:xfrm>
            <a:off x="462821" y="1093810"/>
            <a:ext cx="8681179" cy="4638675"/>
          </a:xfrm>
        </p:spPr>
        <p:txBody>
          <a:bodyPr/>
          <a:lstStyle/>
          <a:p>
            <a:r>
              <a:rPr lang="en-US" sz="2400" dirty="0" smtClean="0"/>
              <a:t>About 16% of adults would like to move abroad permanently if given the opportunity</a:t>
            </a:r>
          </a:p>
          <a:p>
            <a:pPr lvl="1"/>
            <a:r>
              <a:rPr lang="en-US" dirty="0" smtClean="0"/>
              <a:t>80% of adults in developing countries who would like to move abroad would like to go to developed countries</a:t>
            </a:r>
          </a:p>
          <a:p>
            <a:pPr lvl="1"/>
            <a:r>
              <a:rPr lang="en-US" dirty="0" smtClean="0"/>
              <a:t>13% of potential migrants in developed countries would like to go to developing countries</a:t>
            </a:r>
          </a:p>
          <a:p>
            <a:r>
              <a:rPr lang="en-US" sz="2400" dirty="0" smtClean="0"/>
              <a:t>In most countries, desire to relocate permanently did not decrease after the global economic crisis hit in 2008</a:t>
            </a:r>
          </a:p>
          <a:p>
            <a:r>
              <a:rPr lang="en-US" sz="2400" dirty="0" smtClean="0">
                <a:solidFill>
                  <a:schemeClr val="tx1">
                    <a:lumMod val="50000"/>
                  </a:schemeClr>
                </a:solidFill>
              </a:rPr>
              <a:t>The proportion of adults who want to migrate varies within and across regions and countries, as do motivations to migrate. Motivations can change over time. </a:t>
            </a:r>
            <a:endParaRPr lang="en-US" sz="2400" i="1" dirty="0" smtClean="0">
              <a:solidFill>
                <a:schemeClr val="tx1">
                  <a:lumMod val="50000"/>
                </a:schemeClr>
              </a:solidFill>
            </a:endParaRPr>
          </a:p>
        </p:txBody>
      </p:sp>
      <p:sp>
        <p:nvSpPr>
          <p:cNvPr id="6" name="Text Box 4"/>
          <p:cNvSpPr txBox="1">
            <a:spLocks noChangeArrowheads="1"/>
          </p:cNvSpPr>
          <p:nvPr/>
        </p:nvSpPr>
        <p:spPr bwMode="auto">
          <a:xfrm>
            <a:off x="4754563" y="6407150"/>
            <a:ext cx="3843337" cy="184150"/>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2009 Gallup</a:t>
            </a:r>
            <a:r>
              <a:rPr lang="en-US" sz="600" dirty="0">
                <a:latin typeface="Georgia" pitchFamily="18" charset="0"/>
              </a:rPr>
              <a:t>, Inc. All rights reserved.</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C702F146-3E37-4D79-A1EE-4870F74B736A}" type="slidenum">
              <a:rPr lang="en-US" smtClean="0"/>
              <a:pPr>
                <a:defRPr/>
              </a:pPr>
              <a:t>7</a:t>
            </a:fld>
            <a:endParaRPr lang="en-US" dirty="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sz="2600" dirty="0" smtClean="0"/>
              <a:t>The most desired destination countries are the U.S., Canada, the U.K., France, Spain, Saudi Arabia, Germany, and Australia.</a:t>
            </a:r>
            <a:r>
              <a:rPr lang="en-US" sz="2400" dirty="0" smtClean="0"/>
              <a:t/>
            </a:r>
            <a:br>
              <a:rPr lang="en-US" sz="2400" dirty="0" smtClean="0"/>
            </a:br>
            <a:endParaRPr lang="en-US" sz="2000" dirty="0"/>
          </a:p>
        </p:txBody>
      </p:sp>
      <p:sp>
        <p:nvSpPr>
          <p:cNvPr id="6" name="Text Box 4"/>
          <p:cNvSpPr txBox="1">
            <a:spLocks noChangeArrowheads="1"/>
          </p:cNvSpPr>
          <p:nvPr/>
        </p:nvSpPr>
        <p:spPr bwMode="auto">
          <a:xfrm>
            <a:off x="4754563" y="6407150"/>
            <a:ext cx="3843337" cy="184150"/>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2009 Gallup</a:t>
            </a:r>
            <a:r>
              <a:rPr lang="en-US" sz="600" dirty="0">
                <a:latin typeface="Georgia" pitchFamily="18" charset="0"/>
              </a:rPr>
              <a:t>, Inc. All rights reserved.</a:t>
            </a:r>
          </a:p>
        </p:txBody>
      </p:sp>
      <p:pic>
        <p:nvPicPr>
          <p:cNvPr id="7" name="Picture 6" descr="Would like to move to.jpg"/>
          <p:cNvPicPr>
            <a:picLocks noChangeAspect="1"/>
          </p:cNvPicPr>
          <p:nvPr/>
        </p:nvPicPr>
        <p:blipFill>
          <a:blip r:embed="rId3" cstate="print"/>
          <a:stretch>
            <a:fillRect/>
          </a:stretch>
        </p:blipFill>
        <p:spPr>
          <a:xfrm>
            <a:off x="0" y="1254694"/>
            <a:ext cx="9144000" cy="4348612"/>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C702F146-3E37-4D79-A1EE-4870F74B736A}" type="slidenum">
              <a:rPr lang="en-US" smtClean="0"/>
              <a:pPr>
                <a:defRPr/>
              </a:pPr>
              <a:t>8</a:t>
            </a:fld>
            <a:endParaRPr lang="en-US" dirty="0"/>
          </a:p>
        </p:txBody>
      </p:sp>
      <p:sp>
        <p:nvSpPr>
          <p:cNvPr id="3" name="Title 2"/>
          <p:cNvSpPr>
            <a:spLocks noGrp="1"/>
          </p:cNvSpPr>
          <p:nvPr>
            <p:ph type="title"/>
          </p:nvPr>
        </p:nvSpPr>
        <p:spPr/>
        <p:txBody>
          <a:bodyPr/>
          <a:lstStyle/>
          <a:p>
            <a:r>
              <a:rPr lang="en-US" sz="2400" dirty="0" smtClean="0"/>
              <a:t>Adults in Latin America are most likely to say they would like to move permanently to the EU and Northern America.</a:t>
            </a:r>
            <a:endParaRPr lang="en-US" sz="2400" dirty="0"/>
          </a:p>
        </p:txBody>
      </p:sp>
      <p:sp>
        <p:nvSpPr>
          <p:cNvPr id="5" name="Text Box 4"/>
          <p:cNvSpPr txBox="1">
            <a:spLocks noChangeArrowheads="1"/>
          </p:cNvSpPr>
          <p:nvPr/>
        </p:nvSpPr>
        <p:spPr bwMode="auto">
          <a:xfrm>
            <a:off x="4754565" y="6407150"/>
            <a:ext cx="3843337" cy="184666"/>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2010 Gallup, </a:t>
            </a:r>
            <a:r>
              <a:rPr lang="en-US" sz="600" dirty="0">
                <a:latin typeface="Georgia" pitchFamily="18" charset="0"/>
              </a:rPr>
              <a:t>Inc. All rights reserved.</a:t>
            </a:r>
          </a:p>
        </p:txBody>
      </p:sp>
      <p:pic>
        <p:nvPicPr>
          <p:cNvPr id="6" name="Picture 5" descr="Latin America - Would like to move2.jpg"/>
          <p:cNvPicPr>
            <a:picLocks noChangeAspect="1"/>
          </p:cNvPicPr>
          <p:nvPr/>
        </p:nvPicPr>
        <p:blipFill>
          <a:blip r:embed="rId3" cstate="print"/>
          <a:stretch>
            <a:fillRect/>
          </a:stretch>
        </p:blipFill>
        <p:spPr>
          <a:xfrm>
            <a:off x="207817" y="1124916"/>
            <a:ext cx="8936181" cy="4608168"/>
          </a:xfrm>
          <a:prstGeom prst="rect">
            <a:avLst/>
          </a:prstGeom>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C702F146-3E37-4D79-A1EE-4870F74B736A}" type="slidenum">
              <a:rPr lang="en-US" smtClean="0"/>
              <a:pPr>
                <a:defRPr/>
              </a:pPr>
              <a:t>9</a:t>
            </a:fld>
            <a:endParaRPr lang="en-US" dirty="0"/>
          </a:p>
        </p:txBody>
      </p:sp>
      <p:sp>
        <p:nvSpPr>
          <p:cNvPr id="3" name="Title 2"/>
          <p:cNvSpPr>
            <a:spLocks noGrp="1"/>
          </p:cNvSpPr>
          <p:nvPr>
            <p:ph type="title"/>
          </p:nvPr>
        </p:nvSpPr>
        <p:spPr/>
        <p:txBody>
          <a:bodyPr>
            <a:noAutofit/>
          </a:bodyPr>
          <a:lstStyle/>
          <a:p>
            <a:r>
              <a:rPr lang="en-US" sz="2400" dirty="0" smtClean="0"/>
              <a:t>Adults in Sub-Saharan Africa are most likely to say they would like to move permanently to Northern America and the EU.</a:t>
            </a:r>
            <a:endParaRPr lang="en-US" sz="2400" dirty="0"/>
          </a:p>
        </p:txBody>
      </p:sp>
      <p:sp>
        <p:nvSpPr>
          <p:cNvPr id="6" name="Text Box 4"/>
          <p:cNvSpPr txBox="1">
            <a:spLocks noChangeArrowheads="1"/>
          </p:cNvSpPr>
          <p:nvPr/>
        </p:nvSpPr>
        <p:spPr bwMode="auto">
          <a:xfrm>
            <a:off x="4754565" y="6407150"/>
            <a:ext cx="3843337" cy="184666"/>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2010 Gallup, </a:t>
            </a:r>
            <a:r>
              <a:rPr lang="en-US" sz="600" dirty="0">
                <a:latin typeface="Georgia" pitchFamily="18" charset="0"/>
              </a:rPr>
              <a:t>Inc. All rights reserved.</a:t>
            </a:r>
          </a:p>
        </p:txBody>
      </p:sp>
      <p:pic>
        <p:nvPicPr>
          <p:cNvPr id="10" name="Picture 9" descr="Sub Saharan Africa - Would like to move2.jpg"/>
          <p:cNvPicPr>
            <a:picLocks noChangeAspect="1"/>
          </p:cNvPicPr>
          <p:nvPr/>
        </p:nvPicPr>
        <p:blipFill>
          <a:blip r:embed="rId3" cstate="print"/>
          <a:stretch>
            <a:fillRect/>
          </a:stretch>
        </p:blipFill>
        <p:spPr>
          <a:xfrm>
            <a:off x="166255" y="1197252"/>
            <a:ext cx="8977745" cy="4463497"/>
          </a:xfrm>
          <a:prstGeom prst="rect">
            <a:avLst/>
          </a:prstGeom>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C702F146-3E37-4D79-A1EE-4870F74B736A}" type="slidenum">
              <a:rPr lang="en-US" smtClean="0"/>
              <a:pPr>
                <a:defRPr/>
              </a:pPr>
              <a:t>10</a:t>
            </a:fld>
            <a:endParaRPr lang="en-US" dirty="0"/>
          </a:p>
        </p:txBody>
      </p:sp>
      <p:sp>
        <p:nvSpPr>
          <p:cNvPr id="3" name="Title 2"/>
          <p:cNvSpPr>
            <a:spLocks noGrp="1"/>
          </p:cNvSpPr>
          <p:nvPr>
            <p:ph type="title"/>
          </p:nvPr>
        </p:nvSpPr>
        <p:spPr/>
        <p:txBody>
          <a:bodyPr>
            <a:noAutofit/>
          </a:bodyPr>
          <a:lstStyle/>
          <a:p>
            <a:r>
              <a:rPr lang="en-US" sz="2150" dirty="0" smtClean="0"/>
              <a:t>Adults in Southeast Asia are most likely to say they would like to move permanently to Northern America, followed by East Asia and the EU. </a:t>
            </a:r>
            <a:endParaRPr lang="en-US" sz="2150" dirty="0"/>
          </a:p>
        </p:txBody>
      </p:sp>
      <p:sp>
        <p:nvSpPr>
          <p:cNvPr id="6" name="Text Box 4"/>
          <p:cNvSpPr txBox="1">
            <a:spLocks noChangeArrowheads="1"/>
          </p:cNvSpPr>
          <p:nvPr/>
        </p:nvSpPr>
        <p:spPr bwMode="auto">
          <a:xfrm>
            <a:off x="4754565" y="6407150"/>
            <a:ext cx="3843337" cy="184666"/>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2010 Gallup, </a:t>
            </a:r>
            <a:r>
              <a:rPr lang="en-US" sz="600" dirty="0">
                <a:latin typeface="Georgia" pitchFamily="18" charset="0"/>
              </a:rPr>
              <a:t>Inc. All rights reserved.</a:t>
            </a:r>
          </a:p>
        </p:txBody>
      </p:sp>
      <p:pic>
        <p:nvPicPr>
          <p:cNvPr id="7" name="Picture 6" descr="SE Asia - Would like to move2.jpg"/>
          <p:cNvPicPr>
            <a:picLocks noChangeAspect="1"/>
          </p:cNvPicPr>
          <p:nvPr/>
        </p:nvPicPr>
        <p:blipFill>
          <a:blip r:embed="rId3" cstate="print"/>
          <a:stretch>
            <a:fillRect/>
          </a:stretch>
        </p:blipFill>
        <p:spPr>
          <a:xfrm>
            <a:off x="187037" y="1178169"/>
            <a:ext cx="8956964" cy="4501662"/>
          </a:xfrm>
          <a:prstGeom prst="rect">
            <a:avLst/>
          </a:prstGeom>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C702F146-3E37-4D79-A1EE-4870F74B736A}" type="slidenum">
              <a:rPr lang="en-US" smtClean="0"/>
              <a:pPr>
                <a:defRPr/>
              </a:pPr>
              <a:t>11</a:t>
            </a:fld>
            <a:endParaRPr lang="en-US" dirty="0"/>
          </a:p>
        </p:txBody>
      </p:sp>
      <p:sp>
        <p:nvSpPr>
          <p:cNvPr id="3" name="Title 2"/>
          <p:cNvSpPr>
            <a:spLocks noGrp="1"/>
          </p:cNvSpPr>
          <p:nvPr>
            <p:ph type="title"/>
          </p:nvPr>
        </p:nvSpPr>
        <p:spPr/>
        <p:txBody>
          <a:bodyPr/>
          <a:lstStyle/>
          <a:p>
            <a:r>
              <a:rPr lang="en-US" sz="2400" dirty="0" smtClean="0"/>
              <a:t>Adults in East Asia are most likely to say they would like to move permanently to Northern America and the EU.</a:t>
            </a:r>
            <a:endParaRPr lang="en-US" sz="2400" dirty="0"/>
          </a:p>
        </p:txBody>
      </p:sp>
      <p:sp>
        <p:nvSpPr>
          <p:cNvPr id="6" name="Text Box 4"/>
          <p:cNvSpPr txBox="1">
            <a:spLocks noChangeArrowheads="1"/>
          </p:cNvSpPr>
          <p:nvPr/>
        </p:nvSpPr>
        <p:spPr bwMode="auto">
          <a:xfrm>
            <a:off x="4754565" y="6407150"/>
            <a:ext cx="3843337" cy="184666"/>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2010 Gallup, </a:t>
            </a:r>
            <a:r>
              <a:rPr lang="en-US" sz="600" dirty="0">
                <a:latin typeface="Georgia" pitchFamily="18" charset="0"/>
              </a:rPr>
              <a:t>Inc. All rights reserved.</a:t>
            </a:r>
          </a:p>
        </p:txBody>
      </p:sp>
      <p:pic>
        <p:nvPicPr>
          <p:cNvPr id="7" name="Picture 6" descr="East Asia - Would like to move2.jpg"/>
          <p:cNvPicPr>
            <a:picLocks noChangeAspect="1"/>
          </p:cNvPicPr>
          <p:nvPr/>
        </p:nvPicPr>
        <p:blipFill>
          <a:blip r:embed="rId3" cstate="print"/>
          <a:stretch>
            <a:fillRect/>
          </a:stretch>
        </p:blipFill>
        <p:spPr>
          <a:xfrm>
            <a:off x="0" y="1073856"/>
            <a:ext cx="9144000" cy="4710288"/>
          </a:xfrm>
          <a:prstGeom prst="rect">
            <a:avLst/>
          </a:prstGeom>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C702F146-3E37-4D79-A1EE-4870F74B736A}" type="slidenum">
              <a:rPr lang="en-US" smtClean="0"/>
              <a:pPr>
                <a:defRPr/>
              </a:pPr>
              <a:t>12</a:t>
            </a:fld>
            <a:endParaRPr lang="en-US" dirty="0"/>
          </a:p>
        </p:txBody>
      </p:sp>
      <p:sp>
        <p:nvSpPr>
          <p:cNvPr id="3" name="Title 2"/>
          <p:cNvSpPr>
            <a:spLocks noGrp="1"/>
          </p:cNvSpPr>
          <p:nvPr>
            <p:ph type="title"/>
          </p:nvPr>
        </p:nvSpPr>
        <p:spPr/>
        <p:txBody>
          <a:bodyPr/>
          <a:lstStyle/>
          <a:p>
            <a:r>
              <a:rPr lang="en-US" sz="2400" dirty="0" smtClean="0"/>
              <a:t>Adults in South Asia are most likely to say they would like to move permanently to Northern America and the Middle East. </a:t>
            </a:r>
            <a:endParaRPr lang="en-US" sz="2400" dirty="0"/>
          </a:p>
        </p:txBody>
      </p:sp>
      <p:sp>
        <p:nvSpPr>
          <p:cNvPr id="5" name="Text Box 4"/>
          <p:cNvSpPr txBox="1">
            <a:spLocks noChangeArrowheads="1"/>
          </p:cNvSpPr>
          <p:nvPr/>
        </p:nvSpPr>
        <p:spPr bwMode="auto">
          <a:xfrm>
            <a:off x="4754565" y="6407150"/>
            <a:ext cx="3843337" cy="184666"/>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2010 Gallup, </a:t>
            </a:r>
            <a:r>
              <a:rPr lang="en-US" sz="600" dirty="0">
                <a:latin typeface="Georgia" pitchFamily="18" charset="0"/>
              </a:rPr>
              <a:t>Inc. All rights reserved.</a:t>
            </a:r>
          </a:p>
        </p:txBody>
      </p:sp>
      <p:pic>
        <p:nvPicPr>
          <p:cNvPr id="6" name="Picture 5" descr="S Asia - Would like to move2.jpg"/>
          <p:cNvPicPr>
            <a:picLocks noChangeAspect="1"/>
          </p:cNvPicPr>
          <p:nvPr/>
        </p:nvPicPr>
        <p:blipFill>
          <a:blip r:embed="rId3" cstate="print"/>
          <a:stretch>
            <a:fillRect/>
          </a:stretch>
        </p:blipFill>
        <p:spPr>
          <a:xfrm>
            <a:off x="197427" y="1144053"/>
            <a:ext cx="8946572" cy="4569896"/>
          </a:xfrm>
          <a:prstGeom prst="rect">
            <a:avLst/>
          </a:prstGeom>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C702F146-3E37-4D79-A1EE-4870F74B736A}" type="slidenum">
              <a:rPr lang="en-US" smtClean="0"/>
              <a:pPr>
                <a:defRPr/>
              </a:pPr>
              <a:t>13</a:t>
            </a:fld>
            <a:endParaRPr lang="en-US" dirty="0"/>
          </a:p>
        </p:txBody>
      </p:sp>
      <p:sp>
        <p:nvSpPr>
          <p:cNvPr id="3" name="Title 2"/>
          <p:cNvSpPr>
            <a:spLocks noGrp="1"/>
          </p:cNvSpPr>
          <p:nvPr>
            <p:ph type="title"/>
          </p:nvPr>
        </p:nvSpPr>
        <p:spPr>
          <a:xfrm>
            <a:off x="0" y="1"/>
            <a:ext cx="9144000" cy="771525"/>
          </a:xfrm>
        </p:spPr>
        <p:txBody>
          <a:bodyPr>
            <a:noAutofit/>
          </a:bodyPr>
          <a:lstStyle/>
          <a:p>
            <a:r>
              <a:rPr lang="en-US" sz="2100" dirty="0" smtClean="0"/>
              <a:t>Adults in the EU are most likely to say they would like to move permanently to other countries within the EU, followed by Northern America. </a:t>
            </a:r>
            <a:endParaRPr lang="en-US" sz="2100" dirty="0"/>
          </a:p>
        </p:txBody>
      </p:sp>
      <p:sp>
        <p:nvSpPr>
          <p:cNvPr id="6" name="Text Box 4"/>
          <p:cNvSpPr txBox="1">
            <a:spLocks noChangeArrowheads="1"/>
          </p:cNvSpPr>
          <p:nvPr/>
        </p:nvSpPr>
        <p:spPr bwMode="auto">
          <a:xfrm>
            <a:off x="4754565" y="6407150"/>
            <a:ext cx="3843337" cy="184666"/>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2010 Gallup, </a:t>
            </a:r>
            <a:r>
              <a:rPr lang="en-US" sz="600" dirty="0">
                <a:latin typeface="Georgia" pitchFamily="18" charset="0"/>
              </a:rPr>
              <a:t>Inc. All rights reserved.</a:t>
            </a:r>
          </a:p>
        </p:txBody>
      </p:sp>
      <p:pic>
        <p:nvPicPr>
          <p:cNvPr id="10" name="Picture 9" descr="EU - Would like to move2.jpg"/>
          <p:cNvPicPr>
            <a:picLocks noChangeAspect="1"/>
          </p:cNvPicPr>
          <p:nvPr/>
        </p:nvPicPr>
        <p:blipFill>
          <a:blip r:embed="rId3" cstate="print"/>
          <a:stretch>
            <a:fillRect/>
          </a:stretch>
        </p:blipFill>
        <p:spPr>
          <a:xfrm>
            <a:off x="0" y="1201507"/>
            <a:ext cx="9144000" cy="4454987"/>
          </a:xfrm>
          <a:prstGeom prst="rect">
            <a:avLst/>
          </a:prstGeom>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C702F146-3E37-4D79-A1EE-4870F74B736A}" type="slidenum">
              <a:rPr lang="en-US" smtClean="0"/>
              <a:pPr>
                <a:defRPr/>
              </a:pPr>
              <a:t>14</a:t>
            </a:fld>
            <a:endParaRPr lang="en-US" dirty="0"/>
          </a:p>
        </p:txBody>
      </p:sp>
      <p:sp>
        <p:nvSpPr>
          <p:cNvPr id="3" name="Title 2"/>
          <p:cNvSpPr>
            <a:spLocks noGrp="1"/>
          </p:cNvSpPr>
          <p:nvPr>
            <p:ph type="title"/>
          </p:nvPr>
        </p:nvSpPr>
        <p:spPr/>
        <p:txBody>
          <a:bodyPr/>
          <a:lstStyle/>
          <a:p>
            <a:r>
              <a:rPr lang="en-US" sz="2400" dirty="0" smtClean="0"/>
              <a:t>Approximately 6.6 million adults in Turkey want to move abroad permanently (13% of adult population).</a:t>
            </a:r>
            <a:endParaRPr lang="en-US" sz="2400" dirty="0"/>
          </a:p>
        </p:txBody>
      </p:sp>
      <p:sp>
        <p:nvSpPr>
          <p:cNvPr id="5" name="Text Box 4"/>
          <p:cNvSpPr txBox="1">
            <a:spLocks noChangeArrowheads="1"/>
          </p:cNvSpPr>
          <p:nvPr/>
        </p:nvSpPr>
        <p:spPr bwMode="auto">
          <a:xfrm>
            <a:off x="4754563" y="6407150"/>
            <a:ext cx="3843337" cy="184150"/>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2009 Gallup</a:t>
            </a:r>
            <a:r>
              <a:rPr lang="en-US" sz="600" dirty="0">
                <a:latin typeface="Georgia" pitchFamily="18" charset="0"/>
              </a:rPr>
              <a:t>, Inc. All rights reserved.</a:t>
            </a:r>
          </a:p>
        </p:txBody>
      </p:sp>
      <p:pic>
        <p:nvPicPr>
          <p:cNvPr id="7" name="Picture 6" descr="Turkey - Would like to move.jpg"/>
          <p:cNvPicPr>
            <a:picLocks noChangeAspect="1"/>
          </p:cNvPicPr>
          <p:nvPr/>
        </p:nvPicPr>
        <p:blipFill>
          <a:blip r:embed="rId3" cstate="print"/>
          <a:stretch>
            <a:fillRect/>
          </a:stretch>
        </p:blipFill>
        <p:spPr>
          <a:xfrm>
            <a:off x="0" y="1127043"/>
            <a:ext cx="9144000" cy="4603913"/>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C702F146-3E37-4D79-A1EE-4870F74B736A}" type="slidenum">
              <a:rPr lang="en-US" smtClean="0"/>
              <a:pPr>
                <a:defRPr/>
              </a:pPr>
              <a:t>15</a:t>
            </a:fld>
            <a:endParaRPr lang="en-US" dirty="0"/>
          </a:p>
        </p:txBody>
      </p:sp>
      <p:sp>
        <p:nvSpPr>
          <p:cNvPr id="3" name="Title 2"/>
          <p:cNvSpPr>
            <a:spLocks noGrp="1"/>
          </p:cNvSpPr>
          <p:nvPr>
            <p:ph type="title"/>
          </p:nvPr>
        </p:nvSpPr>
        <p:spPr/>
        <p:txBody>
          <a:bodyPr>
            <a:normAutofit fontScale="90000"/>
          </a:bodyPr>
          <a:lstStyle/>
          <a:p>
            <a:r>
              <a:rPr lang="en-US" dirty="0" smtClean="0"/>
              <a:t>Approximately 1.9 million adults worldwide </a:t>
            </a:r>
            <a:br>
              <a:rPr lang="en-US" dirty="0" smtClean="0"/>
            </a:br>
            <a:r>
              <a:rPr lang="en-US" dirty="0" smtClean="0"/>
              <a:t>want to move permanently to Turkey.</a:t>
            </a:r>
            <a:endParaRPr lang="en-US" dirty="0"/>
          </a:p>
        </p:txBody>
      </p:sp>
      <p:sp>
        <p:nvSpPr>
          <p:cNvPr id="6" name="Text Box 4"/>
          <p:cNvSpPr txBox="1">
            <a:spLocks noChangeArrowheads="1"/>
          </p:cNvSpPr>
          <p:nvPr/>
        </p:nvSpPr>
        <p:spPr bwMode="auto">
          <a:xfrm>
            <a:off x="4754563" y="6407150"/>
            <a:ext cx="3843337" cy="184150"/>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2009 Gallup</a:t>
            </a:r>
            <a:r>
              <a:rPr lang="en-US" sz="600" dirty="0">
                <a:latin typeface="Georgia" pitchFamily="18" charset="0"/>
              </a:rPr>
              <a:t>, Inc. All rights reserved.</a:t>
            </a:r>
          </a:p>
        </p:txBody>
      </p:sp>
      <p:pic>
        <p:nvPicPr>
          <p:cNvPr id="5122" name="Picture 2"/>
          <p:cNvPicPr>
            <a:picLocks noChangeAspect="1" noChangeArrowheads="1"/>
          </p:cNvPicPr>
          <p:nvPr/>
        </p:nvPicPr>
        <p:blipFill>
          <a:blip r:embed="rId3" cstate="print"/>
          <a:srcRect/>
          <a:stretch>
            <a:fillRect/>
          </a:stretch>
        </p:blipFill>
        <p:spPr bwMode="auto">
          <a:xfrm>
            <a:off x="31532" y="1250839"/>
            <a:ext cx="8997696" cy="4270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29C31B00-4D2B-4374-8A60-4D8116EA6978}" type="slidenum">
              <a:rPr lang="en-US" smtClean="0"/>
              <a:pPr>
                <a:defRPr/>
              </a:pPr>
              <a:t>16</a:t>
            </a:fld>
            <a:endParaRPr lang="en-US" dirty="0"/>
          </a:p>
        </p:txBody>
      </p:sp>
      <p:sp>
        <p:nvSpPr>
          <p:cNvPr id="4" name="Title 3"/>
          <p:cNvSpPr>
            <a:spLocks noGrp="1"/>
          </p:cNvSpPr>
          <p:nvPr>
            <p:ph type="title"/>
          </p:nvPr>
        </p:nvSpPr>
        <p:spPr>
          <a:xfrm>
            <a:off x="171450" y="0"/>
            <a:ext cx="8728075" cy="771525"/>
          </a:xfrm>
        </p:spPr>
        <p:txBody>
          <a:bodyPr/>
          <a:lstStyle/>
          <a:p>
            <a:r>
              <a:rPr lang="en-US" dirty="0" smtClean="0"/>
              <a:t/>
            </a:r>
            <a:br>
              <a:rPr lang="en-US" dirty="0" smtClean="0"/>
            </a:br>
            <a:r>
              <a:rPr lang="en-US" dirty="0" smtClean="0"/>
              <a:t>Potential Net Migration Index (PNMI)</a:t>
            </a:r>
            <a:br>
              <a:rPr lang="en-US" dirty="0" smtClean="0"/>
            </a:br>
            <a:endParaRPr lang="en-US" sz="2000" dirty="0"/>
          </a:p>
        </p:txBody>
      </p:sp>
      <p:sp>
        <p:nvSpPr>
          <p:cNvPr id="5" name="Content Placeholder 4"/>
          <p:cNvSpPr>
            <a:spLocks noGrp="1"/>
          </p:cNvSpPr>
          <p:nvPr>
            <p:ph idx="1"/>
          </p:nvPr>
        </p:nvSpPr>
        <p:spPr>
          <a:xfrm>
            <a:off x="19051" y="952501"/>
            <a:ext cx="9144000" cy="1390650"/>
          </a:xfrm>
        </p:spPr>
        <p:txBody>
          <a:bodyPr/>
          <a:lstStyle/>
          <a:p>
            <a:pPr>
              <a:spcBef>
                <a:spcPts val="0"/>
              </a:spcBef>
              <a:spcAft>
                <a:spcPts val="0"/>
              </a:spcAft>
              <a:buNone/>
            </a:pPr>
            <a:r>
              <a:rPr lang="en-US" sz="1800" dirty="0" smtClean="0">
                <a:solidFill>
                  <a:schemeClr val="tx1"/>
                </a:solidFill>
              </a:rPr>
              <a:t>	</a:t>
            </a:r>
            <a:r>
              <a:rPr lang="en-US" sz="2000" dirty="0" smtClean="0">
                <a:solidFill>
                  <a:schemeClr val="tx1"/>
                </a:solidFill>
              </a:rPr>
              <a:t>Calculated by subtracting the estimated number of adults who would like to move out of the country permanently from the estimated number of adults who would like to move in to that country, as proportion of the total adult population</a:t>
            </a:r>
            <a:endParaRPr lang="en-US" dirty="0" smtClean="0">
              <a:solidFill>
                <a:schemeClr val="tx1"/>
              </a:solidFill>
            </a:endParaRPr>
          </a:p>
          <a:p>
            <a:pPr>
              <a:spcBef>
                <a:spcPts val="0"/>
              </a:spcBef>
              <a:spcAft>
                <a:spcPts val="0"/>
              </a:spcAft>
              <a:buNone/>
            </a:pPr>
            <a:endParaRPr lang="en-US" dirty="0" smtClean="0">
              <a:solidFill>
                <a:schemeClr val="tx1"/>
              </a:solidFill>
            </a:endParaRPr>
          </a:p>
          <a:p>
            <a:pPr>
              <a:spcBef>
                <a:spcPts val="0"/>
              </a:spcBef>
              <a:spcAft>
                <a:spcPts val="0"/>
              </a:spcAft>
              <a:buNone/>
            </a:pPr>
            <a:endParaRPr lang="en-US" dirty="0" smtClean="0">
              <a:solidFill>
                <a:schemeClr val="tx1"/>
              </a:solidFill>
            </a:endParaRPr>
          </a:p>
          <a:p>
            <a:pPr>
              <a:spcBef>
                <a:spcPts val="0"/>
              </a:spcBef>
              <a:spcAft>
                <a:spcPts val="0"/>
              </a:spcAft>
              <a:buNone/>
            </a:pPr>
            <a:endParaRPr lang="en-US" dirty="0" smtClean="0">
              <a:solidFill>
                <a:schemeClr val="tx1"/>
              </a:solidFill>
            </a:endParaRPr>
          </a:p>
          <a:p>
            <a:pPr>
              <a:spcBef>
                <a:spcPts val="0"/>
              </a:spcBef>
              <a:spcAft>
                <a:spcPts val="0"/>
              </a:spcAft>
              <a:buNone/>
            </a:pPr>
            <a:endParaRPr lang="en-US" dirty="0" smtClean="0">
              <a:solidFill>
                <a:schemeClr val="tx1"/>
              </a:solidFill>
            </a:endParaRPr>
          </a:p>
          <a:p>
            <a:pPr>
              <a:spcBef>
                <a:spcPts val="0"/>
              </a:spcBef>
              <a:spcAft>
                <a:spcPts val="0"/>
              </a:spcAft>
              <a:buNone/>
            </a:pPr>
            <a:endParaRPr lang="en-US" dirty="0" smtClean="0">
              <a:solidFill>
                <a:schemeClr val="tx1"/>
              </a:solidFill>
            </a:endParaRPr>
          </a:p>
          <a:p>
            <a:pPr>
              <a:spcBef>
                <a:spcPts val="0"/>
              </a:spcBef>
              <a:spcAft>
                <a:spcPts val="0"/>
              </a:spcAft>
              <a:buNone/>
            </a:pPr>
            <a:endParaRPr lang="en-US" dirty="0" smtClean="0">
              <a:solidFill>
                <a:schemeClr val="tx1"/>
              </a:solidFill>
            </a:endParaRPr>
          </a:p>
          <a:p>
            <a:pPr>
              <a:spcBef>
                <a:spcPts val="0"/>
              </a:spcBef>
              <a:spcAft>
                <a:spcPts val="0"/>
              </a:spcAft>
              <a:buNone/>
            </a:pPr>
            <a:endParaRPr lang="en-US" dirty="0" smtClean="0">
              <a:solidFill>
                <a:schemeClr val="tx1"/>
              </a:solidFill>
            </a:endParaRPr>
          </a:p>
          <a:p>
            <a:pPr>
              <a:spcBef>
                <a:spcPts val="0"/>
              </a:spcBef>
              <a:spcAft>
                <a:spcPts val="0"/>
              </a:spcAft>
              <a:buNone/>
            </a:pPr>
            <a:endParaRPr lang="en-US" dirty="0" smtClean="0">
              <a:solidFill>
                <a:schemeClr val="tx1"/>
              </a:solidFill>
            </a:endParaRPr>
          </a:p>
          <a:p>
            <a:pPr>
              <a:spcBef>
                <a:spcPts val="0"/>
              </a:spcBef>
              <a:spcAft>
                <a:spcPts val="0"/>
              </a:spcAft>
            </a:pPr>
            <a:endParaRPr lang="en-US" dirty="0" smtClean="0">
              <a:solidFill>
                <a:schemeClr val="tx1"/>
              </a:solidFill>
            </a:endParaRPr>
          </a:p>
          <a:p>
            <a:pPr lvl="1">
              <a:spcBef>
                <a:spcPts val="0"/>
              </a:spcBef>
              <a:spcAft>
                <a:spcPts val="0"/>
              </a:spcAft>
            </a:pPr>
            <a:endParaRPr lang="en-US" dirty="0" smtClean="0">
              <a:solidFill>
                <a:schemeClr val="tx1"/>
              </a:solidFill>
            </a:endParaRPr>
          </a:p>
          <a:p>
            <a:pPr lvl="1">
              <a:spcBef>
                <a:spcPts val="0"/>
              </a:spcBef>
              <a:spcAft>
                <a:spcPts val="0"/>
              </a:spcAft>
            </a:pPr>
            <a:endParaRPr lang="en-US" dirty="0" smtClean="0">
              <a:solidFill>
                <a:schemeClr val="tx1"/>
              </a:solidFill>
            </a:endParaRPr>
          </a:p>
          <a:p>
            <a:pPr>
              <a:spcBef>
                <a:spcPts val="0"/>
              </a:spcBef>
              <a:spcAft>
                <a:spcPts val="0"/>
              </a:spcAft>
            </a:pPr>
            <a:endParaRPr lang="en-US" dirty="0" smtClean="0">
              <a:solidFill>
                <a:schemeClr val="tx1"/>
              </a:solidFill>
            </a:endParaRPr>
          </a:p>
        </p:txBody>
      </p:sp>
      <p:graphicFrame>
        <p:nvGraphicFramePr>
          <p:cNvPr id="7" name="Table 6"/>
          <p:cNvGraphicFramePr>
            <a:graphicFrameLocks noGrp="1"/>
          </p:cNvGraphicFramePr>
          <p:nvPr/>
        </p:nvGraphicFramePr>
        <p:xfrm>
          <a:off x="380997" y="2095500"/>
          <a:ext cx="7981954" cy="2724150"/>
        </p:xfrm>
        <a:graphic>
          <a:graphicData uri="http://schemas.openxmlformats.org/drawingml/2006/table">
            <a:tbl>
              <a:tblPr firstRow="1" bandRow="1">
                <a:tableStyleId>{5C22544A-7EE6-4342-B048-85BDC9FD1C3A}</a:tableStyleId>
              </a:tblPr>
              <a:tblGrid>
                <a:gridCol w="3990977"/>
                <a:gridCol w="3990977"/>
              </a:tblGrid>
              <a:tr h="2724150">
                <a:tc>
                  <a:txBody>
                    <a:bodyPr/>
                    <a:lstStyle/>
                    <a:p>
                      <a:pPr>
                        <a:spcBef>
                          <a:spcPts val="0"/>
                        </a:spcBef>
                        <a:spcAft>
                          <a:spcPts val="0"/>
                        </a:spcAft>
                      </a:pPr>
                      <a:endParaRPr lang="en-US" b="0" dirty="0" smtClean="0">
                        <a:solidFill>
                          <a:schemeClr val="tx1"/>
                        </a:solidFill>
                      </a:endParaRPr>
                    </a:p>
                    <a:p>
                      <a:endParaRPr lang="en-US" b="0" dirty="0" smtClean="0">
                        <a:solidFill>
                          <a:schemeClr val="tx1"/>
                        </a:solidFill>
                      </a:endParaRPr>
                    </a:p>
                  </a:txBody>
                  <a:tcPr>
                    <a:noFill/>
                  </a:tcPr>
                </a:tc>
                <a:tc>
                  <a:txBody>
                    <a:bodyPr/>
                    <a:lstStyle/>
                    <a:p>
                      <a:pPr>
                        <a:spcBef>
                          <a:spcPts val="0"/>
                        </a:spcBef>
                        <a:spcAft>
                          <a:spcPts val="0"/>
                        </a:spcAft>
                      </a:pPr>
                      <a:endParaRPr lang="en-US" dirty="0" smtClean="0">
                        <a:solidFill>
                          <a:schemeClr val="tx1"/>
                        </a:solidFill>
                      </a:endParaRPr>
                    </a:p>
                    <a:p>
                      <a:pPr>
                        <a:spcBef>
                          <a:spcPts val="0"/>
                        </a:spcBef>
                        <a:spcAft>
                          <a:spcPts val="0"/>
                        </a:spcAft>
                      </a:pPr>
                      <a:endParaRPr lang="en-US" b="0" baseline="0" dirty="0" smtClean="0">
                        <a:solidFill>
                          <a:schemeClr val="tx1"/>
                        </a:solidFill>
                      </a:endParaRPr>
                    </a:p>
                    <a:p>
                      <a:pPr lvl="1">
                        <a:spcBef>
                          <a:spcPts val="0"/>
                        </a:spcBef>
                        <a:spcAft>
                          <a:spcPts val="0"/>
                        </a:spcAft>
                      </a:pPr>
                      <a:r>
                        <a:rPr lang="en-US" sz="1800" dirty="0" smtClean="0"/>
                        <a:t>and El Salvador (-50%). El</a:t>
                      </a:r>
                      <a:endParaRPr lang="en-US" dirty="0">
                        <a:solidFill>
                          <a:schemeClr val="tx1"/>
                        </a:solidFill>
                      </a:endParaRPr>
                    </a:p>
                  </a:txBody>
                  <a:tcPr>
                    <a:noFill/>
                  </a:tcPr>
                </a:tc>
              </a:tr>
            </a:tbl>
          </a:graphicData>
        </a:graphic>
      </p:graphicFrame>
      <p:sp>
        <p:nvSpPr>
          <p:cNvPr id="6" name="Text Box 4"/>
          <p:cNvSpPr txBox="1">
            <a:spLocks noChangeArrowheads="1"/>
          </p:cNvSpPr>
          <p:nvPr/>
        </p:nvSpPr>
        <p:spPr bwMode="auto">
          <a:xfrm>
            <a:off x="4754563" y="6407150"/>
            <a:ext cx="3843337" cy="184150"/>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2009 Gallup</a:t>
            </a:r>
            <a:r>
              <a:rPr lang="en-US" sz="600" dirty="0">
                <a:latin typeface="Georgia" pitchFamily="18" charset="0"/>
              </a:rPr>
              <a:t>, Inc. All rights reserved.</a:t>
            </a:r>
          </a:p>
        </p:txBody>
      </p:sp>
      <p:sp>
        <p:nvSpPr>
          <p:cNvPr id="8" name="TextBox 7"/>
          <p:cNvSpPr txBox="1"/>
          <p:nvPr/>
        </p:nvSpPr>
        <p:spPr>
          <a:xfrm>
            <a:off x="3886200" y="2457450"/>
            <a:ext cx="5772150" cy="1754326"/>
          </a:xfrm>
          <a:prstGeom prst="rect">
            <a:avLst/>
          </a:prstGeom>
          <a:noFill/>
        </p:spPr>
        <p:txBody>
          <a:bodyPr wrap="square" rtlCol="0">
            <a:spAutoFit/>
          </a:bodyPr>
          <a:lstStyle/>
          <a:p>
            <a:pPr>
              <a:spcBef>
                <a:spcPts val="0"/>
              </a:spcBef>
              <a:spcAft>
                <a:spcPts val="0"/>
              </a:spcAft>
            </a:pPr>
            <a:r>
              <a:rPr lang="en-US" dirty="0" smtClean="0"/>
              <a:t>Lowest Scores:</a:t>
            </a:r>
          </a:p>
          <a:p>
            <a:pPr lvl="1">
              <a:spcBef>
                <a:spcPts val="0"/>
              </a:spcBef>
              <a:spcAft>
                <a:spcPts val="0"/>
              </a:spcAft>
            </a:pPr>
            <a:r>
              <a:rPr lang="en-US" dirty="0" smtClean="0"/>
              <a:t>Congo Kinshasa (-60%), </a:t>
            </a:r>
          </a:p>
          <a:p>
            <a:pPr lvl="1">
              <a:spcBef>
                <a:spcPts val="0"/>
              </a:spcBef>
              <a:spcAft>
                <a:spcPts val="0"/>
              </a:spcAft>
            </a:pPr>
            <a:r>
              <a:rPr lang="en-US" dirty="0" smtClean="0"/>
              <a:t>Zimbabwe (-55%)</a:t>
            </a:r>
          </a:p>
          <a:p>
            <a:pPr lvl="1">
              <a:spcBef>
                <a:spcPts val="0"/>
              </a:spcBef>
              <a:spcAft>
                <a:spcPts val="0"/>
              </a:spcAft>
            </a:pPr>
            <a:r>
              <a:rPr lang="en-US" dirty="0" smtClean="0"/>
              <a:t>Sierra Leone (-55%)</a:t>
            </a:r>
          </a:p>
          <a:p>
            <a:pPr lvl="1">
              <a:spcBef>
                <a:spcPts val="0"/>
              </a:spcBef>
              <a:spcAft>
                <a:spcPts val="0"/>
              </a:spcAft>
            </a:pPr>
            <a:r>
              <a:rPr lang="en-US" dirty="0" smtClean="0"/>
              <a:t>Haiti (-50%)</a:t>
            </a:r>
          </a:p>
          <a:p>
            <a:pPr lvl="1">
              <a:spcBef>
                <a:spcPts val="0"/>
              </a:spcBef>
              <a:spcAft>
                <a:spcPts val="0"/>
              </a:spcAft>
            </a:pPr>
            <a:r>
              <a:rPr lang="en-US" dirty="0" smtClean="0"/>
              <a:t> El Salvador (-50%)</a:t>
            </a:r>
            <a:endParaRPr lang="en-US" dirty="0" smtClean="0">
              <a:latin typeface="+mn-lt"/>
            </a:endParaRPr>
          </a:p>
        </p:txBody>
      </p:sp>
      <p:sp>
        <p:nvSpPr>
          <p:cNvPr id="9" name="TextBox 8"/>
          <p:cNvSpPr txBox="1"/>
          <p:nvPr/>
        </p:nvSpPr>
        <p:spPr>
          <a:xfrm>
            <a:off x="266700" y="2495550"/>
            <a:ext cx="7239000" cy="3693319"/>
          </a:xfrm>
          <a:prstGeom prst="rect">
            <a:avLst/>
          </a:prstGeom>
          <a:noFill/>
        </p:spPr>
        <p:txBody>
          <a:bodyPr wrap="square" rtlCol="0">
            <a:spAutoFit/>
          </a:bodyPr>
          <a:lstStyle/>
          <a:p>
            <a:pPr>
              <a:spcBef>
                <a:spcPts val="0"/>
              </a:spcBef>
              <a:spcAft>
                <a:spcPts val="0"/>
              </a:spcAft>
            </a:pPr>
            <a:r>
              <a:rPr lang="en-US" dirty="0" smtClean="0"/>
              <a:t>Highest Scores:</a:t>
            </a:r>
          </a:p>
          <a:p>
            <a:pPr lvl="1">
              <a:spcBef>
                <a:spcPts val="0"/>
              </a:spcBef>
              <a:spcAft>
                <a:spcPts val="0"/>
              </a:spcAft>
            </a:pPr>
            <a:r>
              <a:rPr lang="en-US" dirty="0" smtClean="0"/>
              <a:t>Singapore (+260%)</a:t>
            </a:r>
          </a:p>
          <a:p>
            <a:pPr lvl="1">
              <a:spcBef>
                <a:spcPts val="0"/>
              </a:spcBef>
              <a:spcAft>
                <a:spcPts val="0"/>
              </a:spcAft>
            </a:pPr>
            <a:r>
              <a:rPr lang="en-US" dirty="0" smtClean="0"/>
              <a:t>Qatar (+240%)*</a:t>
            </a:r>
          </a:p>
          <a:p>
            <a:pPr lvl="1">
              <a:spcBef>
                <a:spcPts val="0"/>
              </a:spcBef>
              <a:spcAft>
                <a:spcPts val="0"/>
              </a:spcAft>
            </a:pPr>
            <a:r>
              <a:rPr lang="en-US" dirty="0" smtClean="0"/>
              <a:t>Saudi Arabia (+180%)*</a:t>
            </a:r>
          </a:p>
          <a:p>
            <a:pPr lvl="1">
              <a:spcBef>
                <a:spcPts val="0"/>
              </a:spcBef>
              <a:spcAft>
                <a:spcPts val="0"/>
              </a:spcAft>
            </a:pPr>
            <a:r>
              <a:rPr lang="en-US" dirty="0" smtClean="0"/>
              <a:t>New Zealand (+175%)</a:t>
            </a:r>
          </a:p>
          <a:p>
            <a:pPr lvl="1">
              <a:spcBef>
                <a:spcPts val="0"/>
              </a:spcBef>
              <a:spcAft>
                <a:spcPts val="0"/>
              </a:spcAft>
            </a:pPr>
            <a:r>
              <a:rPr lang="en-US" dirty="0" smtClean="0"/>
              <a:t>Canada (+170%)</a:t>
            </a:r>
          </a:p>
          <a:p>
            <a:pPr lvl="1">
              <a:spcBef>
                <a:spcPts val="0"/>
              </a:spcBef>
              <a:spcAft>
                <a:spcPts val="0"/>
              </a:spcAft>
            </a:pPr>
            <a:r>
              <a:rPr lang="en-US" dirty="0" smtClean="0"/>
              <a:t>Australia (+145%)</a:t>
            </a:r>
          </a:p>
          <a:p>
            <a:pPr lvl="1">
              <a:spcBef>
                <a:spcPts val="0"/>
              </a:spcBef>
              <a:spcAft>
                <a:spcPts val="0"/>
              </a:spcAft>
            </a:pPr>
            <a:r>
              <a:rPr lang="en-US" dirty="0" smtClean="0"/>
              <a:t>Sweden (+80%)</a:t>
            </a:r>
          </a:p>
          <a:p>
            <a:pPr lvl="1">
              <a:spcBef>
                <a:spcPts val="0"/>
              </a:spcBef>
              <a:spcAft>
                <a:spcPts val="0"/>
              </a:spcAft>
            </a:pPr>
            <a:endParaRPr lang="en-US" dirty="0" smtClean="0"/>
          </a:p>
          <a:p>
            <a:pPr lvl="1">
              <a:spcBef>
                <a:spcPts val="0"/>
              </a:spcBef>
              <a:spcAft>
                <a:spcPts val="0"/>
              </a:spcAft>
            </a:pPr>
            <a:r>
              <a:rPr lang="en-US" dirty="0" smtClean="0"/>
              <a:t>*Note: In the Gulf Council Countries, only Arab nationals and Arab expatriates were surveyed.</a:t>
            </a:r>
          </a:p>
          <a:p>
            <a:pPr lvl="1">
              <a:spcBef>
                <a:spcPts val="0"/>
              </a:spcBef>
              <a:spcAft>
                <a:spcPts val="0"/>
              </a:spcAft>
            </a:pPr>
            <a:endParaRPr lang="en-US" dirty="0" smtClean="0"/>
          </a:p>
          <a:p>
            <a:endParaRPr lang="en-US" dirty="0" err="1" smtClean="0">
              <a:latin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2000"/>
                                        <p:tgtEl>
                                          <p:spTgt spid="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fade">
                                      <p:cBhvr>
                                        <p:cTn id="10" dur="2000"/>
                                        <p:tgtEl>
                                          <p:spTgt spid="9">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fade">
                                      <p:cBhvr>
                                        <p:cTn id="13" dur="2000"/>
                                        <p:tgtEl>
                                          <p:spTgt spid="9">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xEl>
                                              <p:pRg st="3" end="3"/>
                                            </p:txEl>
                                          </p:spTgt>
                                        </p:tgtEl>
                                        <p:attrNameLst>
                                          <p:attrName>style.visibility</p:attrName>
                                        </p:attrNameLst>
                                      </p:cBhvr>
                                      <p:to>
                                        <p:strVal val="visible"/>
                                      </p:to>
                                    </p:set>
                                    <p:animEffect transition="in" filter="fade">
                                      <p:cBhvr>
                                        <p:cTn id="16" dur="2000"/>
                                        <p:tgtEl>
                                          <p:spTgt spid="9">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animEffect transition="in" filter="fade">
                                      <p:cBhvr>
                                        <p:cTn id="19" dur="2000"/>
                                        <p:tgtEl>
                                          <p:spTgt spid="9">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xEl>
                                              <p:pRg st="5" end="5"/>
                                            </p:txEl>
                                          </p:spTgt>
                                        </p:tgtEl>
                                        <p:attrNameLst>
                                          <p:attrName>style.visibility</p:attrName>
                                        </p:attrNameLst>
                                      </p:cBhvr>
                                      <p:to>
                                        <p:strVal val="visible"/>
                                      </p:to>
                                    </p:set>
                                    <p:animEffect transition="in" filter="fade">
                                      <p:cBhvr>
                                        <p:cTn id="22" dur="2000"/>
                                        <p:tgtEl>
                                          <p:spTgt spid="9">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xEl>
                                              <p:pRg st="6" end="6"/>
                                            </p:txEl>
                                          </p:spTgt>
                                        </p:tgtEl>
                                        <p:attrNameLst>
                                          <p:attrName>style.visibility</p:attrName>
                                        </p:attrNameLst>
                                      </p:cBhvr>
                                      <p:to>
                                        <p:strVal val="visible"/>
                                      </p:to>
                                    </p:set>
                                    <p:animEffect transition="in" filter="fade">
                                      <p:cBhvr>
                                        <p:cTn id="25" dur="2000"/>
                                        <p:tgtEl>
                                          <p:spTgt spid="9">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9">
                                            <p:txEl>
                                              <p:pRg st="7" end="7"/>
                                            </p:txEl>
                                          </p:spTgt>
                                        </p:tgtEl>
                                        <p:attrNameLst>
                                          <p:attrName>style.visibility</p:attrName>
                                        </p:attrNameLst>
                                      </p:cBhvr>
                                      <p:to>
                                        <p:strVal val="visible"/>
                                      </p:to>
                                    </p:set>
                                    <p:animEffect transition="in" filter="fade">
                                      <p:cBhvr>
                                        <p:cTn id="28" dur="2000"/>
                                        <p:tgtEl>
                                          <p:spTgt spid="9">
                                            <p:txEl>
                                              <p:pRg st="7" end="7"/>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xEl>
                                              <p:pRg st="9" end="9"/>
                                            </p:txEl>
                                          </p:spTgt>
                                        </p:tgtEl>
                                        <p:attrNameLst>
                                          <p:attrName>style.visibility</p:attrName>
                                        </p:attrNameLst>
                                      </p:cBhvr>
                                      <p:to>
                                        <p:strVal val="visible"/>
                                      </p:to>
                                    </p:set>
                                    <p:animEffect transition="in" filter="fade">
                                      <p:cBhvr>
                                        <p:cTn id="31" dur="2000"/>
                                        <p:tgtEl>
                                          <p:spTgt spid="9">
                                            <p:txEl>
                                              <p:pRg st="9" end="9"/>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8">
                                            <p:txEl>
                                              <p:pRg st="0" end="0"/>
                                            </p:txEl>
                                          </p:spTgt>
                                        </p:tgtEl>
                                        <p:attrNameLst>
                                          <p:attrName>style.visibility</p:attrName>
                                        </p:attrNameLst>
                                      </p:cBhvr>
                                      <p:to>
                                        <p:strVal val="visible"/>
                                      </p:to>
                                    </p:set>
                                    <p:animEffect transition="in" filter="fade">
                                      <p:cBhvr>
                                        <p:cTn id="36" dur="2000"/>
                                        <p:tgtEl>
                                          <p:spTgt spid="8">
                                            <p:txEl>
                                              <p:pRg st="0" end="0"/>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
                                            <p:txEl>
                                              <p:pRg st="1" end="1"/>
                                            </p:txEl>
                                          </p:spTgt>
                                        </p:tgtEl>
                                        <p:attrNameLst>
                                          <p:attrName>style.visibility</p:attrName>
                                        </p:attrNameLst>
                                      </p:cBhvr>
                                      <p:to>
                                        <p:strVal val="visible"/>
                                      </p:to>
                                    </p:set>
                                    <p:animEffect transition="in" filter="fade">
                                      <p:cBhvr>
                                        <p:cTn id="39" dur="2000"/>
                                        <p:tgtEl>
                                          <p:spTgt spid="8">
                                            <p:txEl>
                                              <p:pRg st="1" end="1"/>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8">
                                            <p:txEl>
                                              <p:pRg st="2" end="2"/>
                                            </p:txEl>
                                          </p:spTgt>
                                        </p:tgtEl>
                                        <p:attrNameLst>
                                          <p:attrName>style.visibility</p:attrName>
                                        </p:attrNameLst>
                                      </p:cBhvr>
                                      <p:to>
                                        <p:strVal val="visible"/>
                                      </p:to>
                                    </p:set>
                                    <p:animEffect transition="in" filter="fade">
                                      <p:cBhvr>
                                        <p:cTn id="42" dur="2000"/>
                                        <p:tgtEl>
                                          <p:spTgt spid="8">
                                            <p:txEl>
                                              <p:pRg st="2" end="2"/>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8">
                                            <p:txEl>
                                              <p:pRg st="3" end="3"/>
                                            </p:txEl>
                                          </p:spTgt>
                                        </p:tgtEl>
                                        <p:attrNameLst>
                                          <p:attrName>style.visibility</p:attrName>
                                        </p:attrNameLst>
                                      </p:cBhvr>
                                      <p:to>
                                        <p:strVal val="visible"/>
                                      </p:to>
                                    </p:set>
                                    <p:animEffect transition="in" filter="fade">
                                      <p:cBhvr>
                                        <p:cTn id="45" dur="2000"/>
                                        <p:tgtEl>
                                          <p:spTgt spid="8">
                                            <p:txEl>
                                              <p:pRg st="3" end="3"/>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
                                            <p:txEl>
                                              <p:pRg st="4" end="4"/>
                                            </p:txEl>
                                          </p:spTgt>
                                        </p:tgtEl>
                                        <p:attrNameLst>
                                          <p:attrName>style.visibility</p:attrName>
                                        </p:attrNameLst>
                                      </p:cBhvr>
                                      <p:to>
                                        <p:strVal val="visible"/>
                                      </p:to>
                                    </p:set>
                                    <p:animEffect transition="in" filter="fade">
                                      <p:cBhvr>
                                        <p:cTn id="48" dur="2000"/>
                                        <p:tgtEl>
                                          <p:spTgt spid="8">
                                            <p:txEl>
                                              <p:pRg st="4" end="4"/>
                                            </p:tx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
                                            <p:txEl>
                                              <p:pRg st="5" end="5"/>
                                            </p:txEl>
                                          </p:spTgt>
                                        </p:tgtEl>
                                        <p:attrNameLst>
                                          <p:attrName>style.visibility</p:attrName>
                                        </p:attrNameLst>
                                      </p:cBhvr>
                                      <p:to>
                                        <p:strVal val="visible"/>
                                      </p:to>
                                    </p:set>
                                    <p:animEffect transition="in" filter="fade">
                                      <p:cBhvr>
                                        <p:cTn id="51" dur="20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500" y="203200"/>
            <a:ext cx="7772400" cy="522288"/>
          </a:xfrm>
        </p:spPr>
        <p:txBody>
          <a:bodyPr/>
          <a:lstStyle/>
          <a:p>
            <a:r>
              <a:rPr lang="en-US" dirty="0" smtClean="0"/>
              <a:t>Gallup Potential Net Migration Index</a:t>
            </a:r>
            <a:endParaRPr lang="en-US" dirty="0"/>
          </a:p>
        </p:txBody>
      </p:sp>
      <p:pic>
        <p:nvPicPr>
          <p:cNvPr id="7" name="Picture 6" descr="2010-02-16-Gallup Potential Net Migration.jpg"/>
          <p:cNvPicPr>
            <a:picLocks noChangeAspect="1"/>
          </p:cNvPicPr>
          <p:nvPr/>
        </p:nvPicPr>
        <p:blipFill>
          <a:blip r:embed="rId3" cstate="print"/>
          <a:stretch>
            <a:fillRect/>
          </a:stretch>
        </p:blipFill>
        <p:spPr>
          <a:xfrm>
            <a:off x="0" y="1139808"/>
            <a:ext cx="9144000" cy="4578383"/>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29C31B00-4D2B-4374-8A60-4D8116EA6978}" type="slidenum">
              <a:rPr lang="en-US" smtClean="0"/>
              <a:pPr>
                <a:defRPr/>
              </a:pPr>
              <a:t>18</a:t>
            </a:fld>
            <a:endParaRPr lang="en-US" dirty="0"/>
          </a:p>
        </p:txBody>
      </p:sp>
      <p:sp>
        <p:nvSpPr>
          <p:cNvPr id="4" name="Title 3"/>
          <p:cNvSpPr>
            <a:spLocks noGrp="1"/>
          </p:cNvSpPr>
          <p:nvPr>
            <p:ph type="title"/>
          </p:nvPr>
        </p:nvSpPr>
        <p:spPr/>
        <p:txBody>
          <a:bodyPr/>
          <a:lstStyle/>
          <a:p>
            <a:r>
              <a:rPr lang="en-US" dirty="0" smtClean="0"/>
              <a:t>Human Development and Potential Net Migration</a:t>
            </a:r>
            <a:endParaRPr lang="en-US" sz="2500" dirty="0"/>
          </a:p>
        </p:txBody>
      </p:sp>
      <p:sp>
        <p:nvSpPr>
          <p:cNvPr id="6" name="Text Box 4"/>
          <p:cNvSpPr txBox="1">
            <a:spLocks noChangeArrowheads="1"/>
          </p:cNvSpPr>
          <p:nvPr/>
        </p:nvSpPr>
        <p:spPr bwMode="auto">
          <a:xfrm>
            <a:off x="4754563" y="6407150"/>
            <a:ext cx="3843337" cy="184150"/>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2009 Gallup</a:t>
            </a:r>
            <a:r>
              <a:rPr lang="en-US" sz="600" dirty="0">
                <a:latin typeface="Georgia" pitchFamily="18" charset="0"/>
              </a:rPr>
              <a:t>, Inc. All rights reserved.</a:t>
            </a:r>
          </a:p>
        </p:txBody>
      </p:sp>
      <p:sp>
        <p:nvSpPr>
          <p:cNvPr id="10" name="TextBox 9"/>
          <p:cNvSpPr txBox="1"/>
          <p:nvPr/>
        </p:nvSpPr>
        <p:spPr>
          <a:xfrm rot="16200000">
            <a:off x="-1016192" y="3059289"/>
            <a:ext cx="3254417" cy="307777"/>
          </a:xfrm>
          <a:prstGeom prst="rect">
            <a:avLst/>
          </a:prstGeom>
          <a:noFill/>
        </p:spPr>
        <p:txBody>
          <a:bodyPr wrap="none" rtlCol="0">
            <a:spAutoFit/>
          </a:bodyPr>
          <a:lstStyle/>
          <a:p>
            <a:r>
              <a:rPr lang="en-US" sz="1400" b="1" dirty="0" smtClean="0">
                <a:latin typeface="+mn-lt"/>
              </a:rPr>
              <a:t>Gallup Potential Net Migration Index</a:t>
            </a:r>
          </a:p>
        </p:txBody>
      </p:sp>
      <p:sp>
        <p:nvSpPr>
          <p:cNvPr id="11" name="TextBox 10"/>
          <p:cNvSpPr txBox="1"/>
          <p:nvPr/>
        </p:nvSpPr>
        <p:spPr>
          <a:xfrm>
            <a:off x="3663243" y="5604934"/>
            <a:ext cx="2481770" cy="307777"/>
          </a:xfrm>
          <a:prstGeom prst="rect">
            <a:avLst/>
          </a:prstGeom>
          <a:noFill/>
        </p:spPr>
        <p:txBody>
          <a:bodyPr wrap="none" rtlCol="0">
            <a:spAutoFit/>
          </a:bodyPr>
          <a:lstStyle/>
          <a:p>
            <a:r>
              <a:rPr lang="en-US" sz="1400" b="1" dirty="0" smtClean="0">
                <a:latin typeface="+mn-lt"/>
              </a:rPr>
              <a:t>Human Development Index</a:t>
            </a:r>
          </a:p>
        </p:txBody>
      </p:sp>
      <p:pic>
        <p:nvPicPr>
          <p:cNvPr id="1029" name="Picture 5"/>
          <p:cNvPicPr>
            <a:picLocks noChangeArrowheads="1"/>
          </p:cNvPicPr>
          <p:nvPr/>
        </p:nvPicPr>
        <p:blipFill>
          <a:blip r:embed="rId3" cstate="print"/>
          <a:srcRect l="4957" t="3487" r="4131" b="6973"/>
          <a:stretch>
            <a:fillRect/>
          </a:stretch>
        </p:blipFill>
        <p:spPr bwMode="auto">
          <a:xfrm>
            <a:off x="813659" y="1138792"/>
            <a:ext cx="7747703" cy="4438061"/>
          </a:xfrm>
          <a:prstGeom prst="rect">
            <a:avLst/>
          </a:prstGeom>
          <a:noFill/>
          <a:ln w="9525">
            <a:noFill/>
            <a:miter lim="800000"/>
            <a:headEnd/>
            <a:tailEnd/>
          </a:ln>
          <a:effectLst/>
        </p:spPr>
      </p:pic>
      <p:sp>
        <p:nvSpPr>
          <p:cNvPr id="8" name="Rectangle 7"/>
          <p:cNvSpPr/>
          <p:nvPr/>
        </p:nvSpPr>
        <p:spPr>
          <a:xfrm>
            <a:off x="7433949" y="5023261"/>
            <a:ext cx="1140026" cy="261259"/>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smtClean="0">
                <a:solidFill>
                  <a:schemeClr val="bg2"/>
                </a:solidFill>
              </a:rPr>
              <a:t>R</a:t>
            </a:r>
            <a:r>
              <a:rPr lang="en-US" sz="1200" baseline="30000" dirty="0" smtClean="0">
                <a:solidFill>
                  <a:schemeClr val="bg2"/>
                </a:solidFill>
              </a:rPr>
              <a:t>2</a:t>
            </a:r>
            <a:r>
              <a:rPr lang="en-US" sz="1200" dirty="0" smtClean="0">
                <a:solidFill>
                  <a:schemeClr val="bg2"/>
                </a:solidFill>
              </a:rPr>
              <a:t> cubic = 0.43</a:t>
            </a:r>
            <a:endParaRPr lang="en-US" sz="1200" dirty="0">
              <a:solidFill>
                <a:schemeClr val="bg2"/>
              </a:solidFill>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29C31B00-4D2B-4374-8A60-4D8116EA6978}" type="slidenum">
              <a:rPr lang="en-US" smtClean="0"/>
              <a:pPr>
                <a:defRPr/>
              </a:pPr>
              <a:t>19</a:t>
            </a:fld>
            <a:endParaRPr lang="en-US" dirty="0"/>
          </a:p>
        </p:txBody>
      </p:sp>
      <p:sp>
        <p:nvSpPr>
          <p:cNvPr id="4" name="Title 3"/>
          <p:cNvSpPr>
            <a:spLocks noGrp="1"/>
          </p:cNvSpPr>
          <p:nvPr>
            <p:ph type="title"/>
          </p:nvPr>
        </p:nvSpPr>
        <p:spPr/>
        <p:txBody>
          <a:bodyPr/>
          <a:lstStyle/>
          <a:p>
            <a:r>
              <a:rPr lang="en-US" dirty="0" smtClean="0"/>
              <a:t>Human Development and Desire to Migrate</a:t>
            </a:r>
            <a:endParaRPr lang="en-US" sz="2500" dirty="0"/>
          </a:p>
        </p:txBody>
      </p:sp>
      <p:sp>
        <p:nvSpPr>
          <p:cNvPr id="6" name="Text Box 4"/>
          <p:cNvSpPr txBox="1">
            <a:spLocks noChangeArrowheads="1"/>
          </p:cNvSpPr>
          <p:nvPr/>
        </p:nvSpPr>
        <p:spPr bwMode="auto">
          <a:xfrm>
            <a:off x="4754563" y="6407150"/>
            <a:ext cx="3843337" cy="184150"/>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2009 Gallup</a:t>
            </a:r>
            <a:r>
              <a:rPr lang="en-US" sz="600" dirty="0">
                <a:latin typeface="Georgia" pitchFamily="18" charset="0"/>
              </a:rPr>
              <a:t>, Inc. All rights reserved.</a:t>
            </a:r>
          </a:p>
        </p:txBody>
      </p:sp>
      <p:sp>
        <p:nvSpPr>
          <p:cNvPr id="10" name="TextBox 9"/>
          <p:cNvSpPr txBox="1"/>
          <p:nvPr/>
        </p:nvSpPr>
        <p:spPr>
          <a:xfrm rot="16200000">
            <a:off x="-312472" y="3059289"/>
            <a:ext cx="1846980" cy="307777"/>
          </a:xfrm>
          <a:prstGeom prst="rect">
            <a:avLst/>
          </a:prstGeom>
          <a:noFill/>
        </p:spPr>
        <p:txBody>
          <a:bodyPr wrap="none" rtlCol="0">
            <a:spAutoFit/>
          </a:bodyPr>
          <a:lstStyle/>
          <a:p>
            <a:r>
              <a:rPr lang="en-US" sz="1400" b="1" dirty="0" smtClean="0">
                <a:latin typeface="+mn-lt"/>
              </a:rPr>
              <a:t>% Desire to Migrate</a:t>
            </a:r>
          </a:p>
        </p:txBody>
      </p:sp>
      <p:sp>
        <p:nvSpPr>
          <p:cNvPr id="11" name="TextBox 10"/>
          <p:cNvSpPr txBox="1"/>
          <p:nvPr/>
        </p:nvSpPr>
        <p:spPr>
          <a:xfrm>
            <a:off x="3663243" y="5604934"/>
            <a:ext cx="2481770" cy="307777"/>
          </a:xfrm>
          <a:prstGeom prst="rect">
            <a:avLst/>
          </a:prstGeom>
          <a:noFill/>
        </p:spPr>
        <p:txBody>
          <a:bodyPr wrap="none" rtlCol="0">
            <a:spAutoFit/>
          </a:bodyPr>
          <a:lstStyle/>
          <a:p>
            <a:r>
              <a:rPr lang="en-US" sz="1400" b="1" dirty="0" smtClean="0">
                <a:latin typeface="+mn-lt"/>
              </a:rPr>
              <a:t>Human Development Index</a:t>
            </a:r>
          </a:p>
        </p:txBody>
      </p:sp>
      <p:pic>
        <p:nvPicPr>
          <p:cNvPr id="1027" name="Picture 3"/>
          <p:cNvPicPr preferRelativeResize="0">
            <a:picLocks noChangeArrowheads="1"/>
          </p:cNvPicPr>
          <p:nvPr/>
        </p:nvPicPr>
        <p:blipFill>
          <a:blip r:embed="rId3" cstate="print"/>
          <a:srcRect l="4532" t="2316" r="1648" b="6369"/>
          <a:stretch>
            <a:fillRect/>
          </a:stretch>
        </p:blipFill>
        <p:spPr bwMode="auto">
          <a:xfrm>
            <a:off x="825691" y="1166750"/>
            <a:ext cx="7744968" cy="4434840"/>
          </a:xfrm>
          <a:prstGeom prst="rect">
            <a:avLst/>
          </a:prstGeom>
          <a:noFill/>
          <a:ln w="9525">
            <a:noFill/>
            <a:miter lim="800000"/>
            <a:headEnd/>
            <a:tailEnd/>
          </a:ln>
          <a:effectLst/>
        </p:spPr>
      </p:pic>
      <p:sp>
        <p:nvSpPr>
          <p:cNvPr id="13" name="Rectangle 12"/>
          <p:cNvSpPr/>
          <p:nvPr/>
        </p:nvSpPr>
        <p:spPr>
          <a:xfrm>
            <a:off x="1235036" y="5011387"/>
            <a:ext cx="985643" cy="273133"/>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smtClean="0">
                <a:solidFill>
                  <a:schemeClr val="bg2"/>
                </a:solidFill>
              </a:rPr>
              <a:t>R</a:t>
            </a:r>
            <a:r>
              <a:rPr lang="en-US" sz="1200" baseline="30000" dirty="0" smtClean="0">
                <a:solidFill>
                  <a:schemeClr val="bg2"/>
                </a:solidFill>
              </a:rPr>
              <a:t>2</a:t>
            </a:r>
            <a:r>
              <a:rPr lang="en-US" sz="1200" dirty="0" smtClean="0">
                <a:solidFill>
                  <a:schemeClr val="bg2"/>
                </a:solidFill>
              </a:rPr>
              <a:t> = 0.21</a:t>
            </a:r>
            <a:endParaRPr lang="en-US" sz="1200" dirty="0">
              <a:solidFill>
                <a:schemeClr val="bg2"/>
              </a:solidFill>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29C31B00-4D2B-4374-8A60-4D8116EA6978}" type="slidenum">
              <a:rPr lang="en-US" smtClean="0"/>
              <a:pPr>
                <a:defRPr/>
              </a:pPr>
              <a:t>20</a:t>
            </a:fld>
            <a:endParaRPr lang="en-US" dirty="0"/>
          </a:p>
        </p:txBody>
      </p:sp>
      <p:sp>
        <p:nvSpPr>
          <p:cNvPr id="4" name="Title 3"/>
          <p:cNvSpPr>
            <a:spLocks noGrp="1"/>
          </p:cNvSpPr>
          <p:nvPr>
            <p:ph type="title"/>
          </p:nvPr>
        </p:nvSpPr>
        <p:spPr/>
        <p:txBody>
          <a:bodyPr/>
          <a:lstStyle/>
          <a:p>
            <a:r>
              <a:rPr lang="en-US" dirty="0" smtClean="0"/>
              <a:t>Human Development and Potential Net Migration</a:t>
            </a:r>
            <a:endParaRPr lang="en-US" sz="2500" dirty="0"/>
          </a:p>
        </p:txBody>
      </p:sp>
      <p:sp>
        <p:nvSpPr>
          <p:cNvPr id="6" name="Text Box 4"/>
          <p:cNvSpPr txBox="1">
            <a:spLocks noChangeArrowheads="1"/>
          </p:cNvSpPr>
          <p:nvPr/>
        </p:nvSpPr>
        <p:spPr bwMode="auto">
          <a:xfrm>
            <a:off x="4754563" y="6407150"/>
            <a:ext cx="3843337" cy="184150"/>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2009 Gallup</a:t>
            </a:r>
            <a:r>
              <a:rPr lang="en-US" sz="600" dirty="0">
                <a:latin typeface="Georgia" pitchFamily="18" charset="0"/>
              </a:rPr>
              <a:t>, Inc. All rights reserved.</a:t>
            </a:r>
          </a:p>
        </p:txBody>
      </p:sp>
      <p:sp>
        <p:nvSpPr>
          <p:cNvPr id="10" name="TextBox 9"/>
          <p:cNvSpPr txBox="1"/>
          <p:nvPr/>
        </p:nvSpPr>
        <p:spPr>
          <a:xfrm rot="16200000">
            <a:off x="-1016192" y="3059289"/>
            <a:ext cx="3254417" cy="307777"/>
          </a:xfrm>
          <a:prstGeom prst="rect">
            <a:avLst/>
          </a:prstGeom>
          <a:noFill/>
        </p:spPr>
        <p:txBody>
          <a:bodyPr wrap="none" rtlCol="0">
            <a:spAutoFit/>
          </a:bodyPr>
          <a:lstStyle/>
          <a:p>
            <a:r>
              <a:rPr lang="en-US" sz="1400" b="1" dirty="0" smtClean="0">
                <a:latin typeface="+mn-lt"/>
              </a:rPr>
              <a:t>Gallup Potential Net Migration Index</a:t>
            </a:r>
          </a:p>
        </p:txBody>
      </p:sp>
      <p:sp>
        <p:nvSpPr>
          <p:cNvPr id="11" name="TextBox 10"/>
          <p:cNvSpPr txBox="1"/>
          <p:nvPr/>
        </p:nvSpPr>
        <p:spPr>
          <a:xfrm>
            <a:off x="3663243" y="5604934"/>
            <a:ext cx="2481770" cy="307777"/>
          </a:xfrm>
          <a:prstGeom prst="rect">
            <a:avLst/>
          </a:prstGeom>
          <a:noFill/>
        </p:spPr>
        <p:txBody>
          <a:bodyPr wrap="none" rtlCol="0">
            <a:spAutoFit/>
          </a:bodyPr>
          <a:lstStyle/>
          <a:p>
            <a:r>
              <a:rPr lang="en-US" sz="1400" b="1" dirty="0" smtClean="0">
                <a:latin typeface="+mn-lt"/>
              </a:rPr>
              <a:t>Human Development Index</a:t>
            </a:r>
          </a:p>
        </p:txBody>
      </p:sp>
      <p:pic>
        <p:nvPicPr>
          <p:cNvPr id="1029" name="Picture 5"/>
          <p:cNvPicPr>
            <a:picLocks noChangeArrowheads="1"/>
          </p:cNvPicPr>
          <p:nvPr/>
        </p:nvPicPr>
        <p:blipFill>
          <a:blip r:embed="rId3" cstate="print"/>
          <a:srcRect l="4957" t="3487" r="4131" b="6973"/>
          <a:stretch>
            <a:fillRect/>
          </a:stretch>
        </p:blipFill>
        <p:spPr bwMode="auto">
          <a:xfrm>
            <a:off x="813659" y="1138792"/>
            <a:ext cx="7747703" cy="4438061"/>
          </a:xfrm>
          <a:prstGeom prst="rect">
            <a:avLst/>
          </a:prstGeom>
          <a:noFill/>
          <a:ln w="9525">
            <a:noFill/>
            <a:miter lim="800000"/>
            <a:headEnd/>
            <a:tailEnd/>
          </a:ln>
          <a:effectLst/>
        </p:spPr>
      </p:pic>
      <p:sp>
        <p:nvSpPr>
          <p:cNvPr id="8" name="Rectangle 7"/>
          <p:cNvSpPr/>
          <p:nvPr/>
        </p:nvSpPr>
        <p:spPr>
          <a:xfrm>
            <a:off x="3442524" y="1127965"/>
            <a:ext cx="1490133" cy="4279392"/>
          </a:xfrm>
          <a:prstGeom prst="rect">
            <a:avLst/>
          </a:prstGeom>
          <a:solidFill>
            <a:schemeClr val="accent3">
              <a:alpha val="2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6380927" y="1127965"/>
            <a:ext cx="994564" cy="4279392"/>
          </a:xfrm>
          <a:prstGeom prst="rect">
            <a:avLst/>
          </a:prstGeom>
          <a:solidFill>
            <a:schemeClr val="accent3">
              <a:alpha val="2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p:cNvSpPr txBox="1"/>
          <p:nvPr/>
        </p:nvSpPr>
        <p:spPr>
          <a:xfrm>
            <a:off x="1998438" y="1125081"/>
            <a:ext cx="577402" cy="276999"/>
          </a:xfrm>
          <a:prstGeom prst="rect">
            <a:avLst/>
          </a:prstGeom>
          <a:noFill/>
        </p:spPr>
        <p:txBody>
          <a:bodyPr wrap="none" rtlCol="0">
            <a:spAutoFit/>
          </a:bodyPr>
          <a:lstStyle/>
          <a:p>
            <a:pPr algn="ctr"/>
            <a:r>
              <a:rPr lang="en-US" sz="1200" b="1" dirty="0" smtClean="0">
                <a:latin typeface="+mn-lt"/>
              </a:rPr>
              <a:t>HDI 4</a:t>
            </a:r>
          </a:p>
        </p:txBody>
      </p:sp>
      <p:sp>
        <p:nvSpPr>
          <p:cNvPr id="16" name="TextBox 15"/>
          <p:cNvSpPr txBox="1"/>
          <p:nvPr/>
        </p:nvSpPr>
        <p:spPr>
          <a:xfrm>
            <a:off x="6573983" y="1125081"/>
            <a:ext cx="577402" cy="276999"/>
          </a:xfrm>
          <a:prstGeom prst="rect">
            <a:avLst/>
          </a:prstGeom>
          <a:noFill/>
        </p:spPr>
        <p:txBody>
          <a:bodyPr wrap="none" rtlCol="0">
            <a:spAutoFit/>
          </a:bodyPr>
          <a:lstStyle/>
          <a:p>
            <a:pPr algn="ctr"/>
            <a:r>
              <a:rPr lang="en-US" sz="1200" b="1" dirty="0" smtClean="0">
                <a:latin typeface="+mn-lt"/>
              </a:rPr>
              <a:t>HDI 2</a:t>
            </a:r>
          </a:p>
        </p:txBody>
      </p:sp>
      <p:sp>
        <p:nvSpPr>
          <p:cNvPr id="17" name="TextBox 16"/>
          <p:cNvSpPr txBox="1"/>
          <p:nvPr/>
        </p:nvSpPr>
        <p:spPr>
          <a:xfrm>
            <a:off x="5340728" y="1125081"/>
            <a:ext cx="662361" cy="276999"/>
          </a:xfrm>
          <a:prstGeom prst="rect">
            <a:avLst/>
          </a:prstGeom>
          <a:noFill/>
        </p:spPr>
        <p:txBody>
          <a:bodyPr wrap="none" rtlCol="0">
            <a:spAutoFit/>
          </a:bodyPr>
          <a:lstStyle/>
          <a:p>
            <a:pPr algn="ctr"/>
            <a:r>
              <a:rPr lang="en-US" sz="1200" b="1" dirty="0" smtClean="0">
                <a:latin typeface="+mn-lt"/>
              </a:rPr>
              <a:t>HDI 3a</a:t>
            </a:r>
          </a:p>
        </p:txBody>
      </p:sp>
      <p:sp>
        <p:nvSpPr>
          <p:cNvPr id="18" name="TextBox 17"/>
          <p:cNvSpPr txBox="1"/>
          <p:nvPr/>
        </p:nvSpPr>
        <p:spPr>
          <a:xfrm>
            <a:off x="3855720" y="1125081"/>
            <a:ext cx="671979" cy="276999"/>
          </a:xfrm>
          <a:prstGeom prst="rect">
            <a:avLst/>
          </a:prstGeom>
          <a:noFill/>
        </p:spPr>
        <p:txBody>
          <a:bodyPr wrap="none" rtlCol="0">
            <a:spAutoFit/>
          </a:bodyPr>
          <a:lstStyle/>
          <a:p>
            <a:pPr algn="ctr"/>
            <a:r>
              <a:rPr lang="en-US" sz="1200" b="1" dirty="0" smtClean="0">
                <a:latin typeface="+mn-lt"/>
              </a:rPr>
              <a:t>HDI 3b</a:t>
            </a:r>
          </a:p>
        </p:txBody>
      </p:sp>
      <p:sp>
        <p:nvSpPr>
          <p:cNvPr id="19" name="TextBox 18"/>
          <p:cNvSpPr txBox="1"/>
          <p:nvPr/>
        </p:nvSpPr>
        <p:spPr>
          <a:xfrm>
            <a:off x="7658504" y="1125081"/>
            <a:ext cx="577402" cy="276999"/>
          </a:xfrm>
          <a:prstGeom prst="rect">
            <a:avLst/>
          </a:prstGeom>
          <a:noFill/>
        </p:spPr>
        <p:txBody>
          <a:bodyPr wrap="none" rtlCol="0">
            <a:spAutoFit/>
          </a:bodyPr>
          <a:lstStyle/>
          <a:p>
            <a:pPr algn="ctr"/>
            <a:r>
              <a:rPr lang="en-US" sz="1200" b="1" dirty="0" smtClean="0">
                <a:latin typeface="+mn-lt"/>
              </a:rPr>
              <a:t>HDI 1</a:t>
            </a:r>
          </a:p>
        </p:txBody>
      </p:sp>
      <p:sp>
        <p:nvSpPr>
          <p:cNvPr id="21" name="Rectangle 20"/>
          <p:cNvSpPr/>
          <p:nvPr/>
        </p:nvSpPr>
        <p:spPr>
          <a:xfrm>
            <a:off x="7433949" y="5023261"/>
            <a:ext cx="1140026" cy="261259"/>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smtClean="0">
                <a:solidFill>
                  <a:schemeClr val="bg2"/>
                </a:solidFill>
              </a:rPr>
              <a:t>R</a:t>
            </a:r>
            <a:r>
              <a:rPr lang="en-US" sz="1200" baseline="30000" dirty="0" smtClean="0">
                <a:solidFill>
                  <a:schemeClr val="bg2"/>
                </a:solidFill>
              </a:rPr>
              <a:t>2</a:t>
            </a:r>
            <a:r>
              <a:rPr lang="en-US" sz="1200" dirty="0" smtClean="0">
                <a:solidFill>
                  <a:schemeClr val="bg2"/>
                </a:solidFill>
              </a:rPr>
              <a:t> cubic = 0.43</a:t>
            </a:r>
            <a:endParaRPr lang="en-US" sz="1200" dirty="0">
              <a:solidFill>
                <a:schemeClr val="bg2"/>
              </a:solidFill>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29C31B00-4D2B-4374-8A60-4D8116EA6978}" type="slidenum">
              <a:rPr lang="en-US" smtClean="0"/>
              <a:pPr>
                <a:defRPr/>
              </a:pPr>
              <a:t>21</a:t>
            </a:fld>
            <a:endParaRPr lang="en-US" dirty="0"/>
          </a:p>
        </p:txBody>
      </p:sp>
      <p:sp>
        <p:nvSpPr>
          <p:cNvPr id="4" name="Title 3"/>
          <p:cNvSpPr>
            <a:spLocks noGrp="1"/>
          </p:cNvSpPr>
          <p:nvPr>
            <p:ph type="title"/>
          </p:nvPr>
        </p:nvSpPr>
        <p:spPr/>
        <p:txBody>
          <a:bodyPr/>
          <a:lstStyle/>
          <a:p>
            <a:r>
              <a:rPr lang="en-US" dirty="0" smtClean="0"/>
              <a:t>Human Development and Desire to Migrate</a:t>
            </a:r>
            <a:endParaRPr lang="en-US" sz="2500" dirty="0"/>
          </a:p>
        </p:txBody>
      </p:sp>
      <p:sp>
        <p:nvSpPr>
          <p:cNvPr id="6" name="Text Box 4"/>
          <p:cNvSpPr txBox="1">
            <a:spLocks noChangeArrowheads="1"/>
          </p:cNvSpPr>
          <p:nvPr/>
        </p:nvSpPr>
        <p:spPr bwMode="auto">
          <a:xfrm>
            <a:off x="4754563" y="6407150"/>
            <a:ext cx="3843337" cy="184150"/>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2009 Gallup</a:t>
            </a:r>
            <a:r>
              <a:rPr lang="en-US" sz="600" dirty="0">
                <a:latin typeface="Georgia" pitchFamily="18" charset="0"/>
              </a:rPr>
              <a:t>, Inc. All rights reserved.</a:t>
            </a:r>
          </a:p>
        </p:txBody>
      </p:sp>
      <p:sp>
        <p:nvSpPr>
          <p:cNvPr id="10" name="TextBox 9"/>
          <p:cNvSpPr txBox="1"/>
          <p:nvPr/>
        </p:nvSpPr>
        <p:spPr>
          <a:xfrm rot="16200000">
            <a:off x="-312474" y="3059289"/>
            <a:ext cx="1846980" cy="307777"/>
          </a:xfrm>
          <a:prstGeom prst="rect">
            <a:avLst/>
          </a:prstGeom>
          <a:noFill/>
        </p:spPr>
        <p:txBody>
          <a:bodyPr wrap="none" rtlCol="0">
            <a:spAutoFit/>
          </a:bodyPr>
          <a:lstStyle/>
          <a:p>
            <a:r>
              <a:rPr lang="en-US" sz="1400" b="1" dirty="0" smtClean="0"/>
              <a:t>% Desire to Migrate</a:t>
            </a:r>
          </a:p>
        </p:txBody>
      </p:sp>
      <p:sp>
        <p:nvSpPr>
          <p:cNvPr id="11" name="TextBox 10"/>
          <p:cNvSpPr txBox="1"/>
          <p:nvPr/>
        </p:nvSpPr>
        <p:spPr>
          <a:xfrm>
            <a:off x="3663243" y="5604934"/>
            <a:ext cx="2481770" cy="307777"/>
          </a:xfrm>
          <a:prstGeom prst="rect">
            <a:avLst/>
          </a:prstGeom>
          <a:noFill/>
        </p:spPr>
        <p:txBody>
          <a:bodyPr wrap="none" rtlCol="0">
            <a:spAutoFit/>
          </a:bodyPr>
          <a:lstStyle/>
          <a:p>
            <a:r>
              <a:rPr lang="en-US" sz="1400" b="1" dirty="0" smtClean="0">
                <a:latin typeface="+mn-lt"/>
              </a:rPr>
              <a:t>Human Development Index</a:t>
            </a:r>
          </a:p>
        </p:txBody>
      </p:sp>
      <p:pic>
        <p:nvPicPr>
          <p:cNvPr id="1027" name="Picture 3"/>
          <p:cNvPicPr preferRelativeResize="0">
            <a:picLocks noChangeArrowheads="1"/>
          </p:cNvPicPr>
          <p:nvPr/>
        </p:nvPicPr>
        <p:blipFill>
          <a:blip r:embed="rId3" cstate="print"/>
          <a:srcRect l="4532" t="2316" r="1648" b="6369"/>
          <a:stretch>
            <a:fillRect/>
          </a:stretch>
        </p:blipFill>
        <p:spPr bwMode="auto">
          <a:xfrm>
            <a:off x="825691" y="1166750"/>
            <a:ext cx="7744968" cy="4434840"/>
          </a:xfrm>
          <a:prstGeom prst="rect">
            <a:avLst/>
          </a:prstGeom>
          <a:noFill/>
          <a:ln w="9525">
            <a:noFill/>
            <a:miter lim="800000"/>
            <a:headEnd/>
            <a:tailEnd/>
          </a:ln>
          <a:effectLst/>
        </p:spPr>
      </p:pic>
      <p:sp>
        <p:nvSpPr>
          <p:cNvPr id="13" name="Rectangle 12"/>
          <p:cNvSpPr/>
          <p:nvPr/>
        </p:nvSpPr>
        <p:spPr>
          <a:xfrm>
            <a:off x="1235036" y="5011387"/>
            <a:ext cx="985643" cy="273133"/>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smtClean="0">
                <a:solidFill>
                  <a:schemeClr val="bg2"/>
                </a:solidFill>
              </a:rPr>
              <a:t>R</a:t>
            </a:r>
            <a:r>
              <a:rPr lang="en-US" sz="1200" baseline="30000" dirty="0" smtClean="0">
                <a:solidFill>
                  <a:schemeClr val="bg2"/>
                </a:solidFill>
              </a:rPr>
              <a:t>2</a:t>
            </a:r>
            <a:r>
              <a:rPr lang="en-US" sz="1200" dirty="0" smtClean="0">
                <a:solidFill>
                  <a:schemeClr val="bg2"/>
                </a:solidFill>
              </a:rPr>
              <a:t> = 0.21</a:t>
            </a:r>
            <a:endParaRPr lang="en-US" sz="1200" dirty="0">
              <a:solidFill>
                <a:schemeClr val="bg2"/>
              </a:solidFill>
            </a:endParaRPr>
          </a:p>
        </p:txBody>
      </p:sp>
      <p:sp>
        <p:nvSpPr>
          <p:cNvPr id="9" name="Rectangle 8"/>
          <p:cNvSpPr/>
          <p:nvPr/>
        </p:nvSpPr>
        <p:spPr>
          <a:xfrm>
            <a:off x="3339161" y="1135916"/>
            <a:ext cx="1463427" cy="4279392"/>
          </a:xfrm>
          <a:prstGeom prst="rect">
            <a:avLst/>
          </a:prstGeom>
          <a:solidFill>
            <a:schemeClr val="accent3">
              <a:alpha val="2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6229858" y="1135916"/>
            <a:ext cx="966072" cy="4279392"/>
          </a:xfrm>
          <a:prstGeom prst="rect">
            <a:avLst/>
          </a:prstGeom>
          <a:solidFill>
            <a:schemeClr val="accent3">
              <a:alpha val="2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1855320" y="1125081"/>
            <a:ext cx="577402" cy="276999"/>
          </a:xfrm>
          <a:prstGeom prst="rect">
            <a:avLst/>
          </a:prstGeom>
          <a:noFill/>
        </p:spPr>
        <p:txBody>
          <a:bodyPr wrap="none" rtlCol="0">
            <a:spAutoFit/>
          </a:bodyPr>
          <a:lstStyle/>
          <a:p>
            <a:pPr algn="ctr"/>
            <a:r>
              <a:rPr lang="en-US" sz="1200" b="1" dirty="0" smtClean="0">
                <a:latin typeface="+mn-lt"/>
              </a:rPr>
              <a:t>HDI 4</a:t>
            </a:r>
          </a:p>
        </p:txBody>
      </p:sp>
      <p:sp>
        <p:nvSpPr>
          <p:cNvPr id="15" name="TextBox 14"/>
          <p:cNvSpPr txBox="1"/>
          <p:nvPr/>
        </p:nvSpPr>
        <p:spPr>
          <a:xfrm>
            <a:off x="6446767" y="1125081"/>
            <a:ext cx="577402" cy="276999"/>
          </a:xfrm>
          <a:prstGeom prst="rect">
            <a:avLst/>
          </a:prstGeom>
          <a:noFill/>
        </p:spPr>
        <p:txBody>
          <a:bodyPr wrap="none" rtlCol="0">
            <a:spAutoFit/>
          </a:bodyPr>
          <a:lstStyle/>
          <a:p>
            <a:pPr algn="ctr"/>
            <a:r>
              <a:rPr lang="en-US" sz="1200" b="1" dirty="0" smtClean="0">
                <a:latin typeface="+mn-lt"/>
              </a:rPr>
              <a:t>HDI 2</a:t>
            </a:r>
          </a:p>
        </p:txBody>
      </p:sp>
      <p:sp>
        <p:nvSpPr>
          <p:cNvPr id="16" name="TextBox 15"/>
          <p:cNvSpPr txBox="1"/>
          <p:nvPr/>
        </p:nvSpPr>
        <p:spPr>
          <a:xfrm>
            <a:off x="5237365" y="1125081"/>
            <a:ext cx="662361" cy="276999"/>
          </a:xfrm>
          <a:prstGeom prst="rect">
            <a:avLst/>
          </a:prstGeom>
          <a:noFill/>
        </p:spPr>
        <p:txBody>
          <a:bodyPr wrap="none" rtlCol="0">
            <a:spAutoFit/>
          </a:bodyPr>
          <a:lstStyle/>
          <a:p>
            <a:pPr algn="ctr"/>
            <a:r>
              <a:rPr lang="en-US" sz="1200" b="1" dirty="0" smtClean="0">
                <a:latin typeface="+mn-lt"/>
              </a:rPr>
              <a:t>HDI 3a</a:t>
            </a:r>
          </a:p>
        </p:txBody>
      </p:sp>
      <p:sp>
        <p:nvSpPr>
          <p:cNvPr id="17" name="TextBox 16"/>
          <p:cNvSpPr txBox="1"/>
          <p:nvPr/>
        </p:nvSpPr>
        <p:spPr>
          <a:xfrm>
            <a:off x="3768259" y="1125081"/>
            <a:ext cx="671979" cy="276999"/>
          </a:xfrm>
          <a:prstGeom prst="rect">
            <a:avLst/>
          </a:prstGeom>
          <a:noFill/>
        </p:spPr>
        <p:txBody>
          <a:bodyPr wrap="none" rtlCol="0">
            <a:spAutoFit/>
          </a:bodyPr>
          <a:lstStyle/>
          <a:p>
            <a:pPr algn="ctr"/>
            <a:r>
              <a:rPr lang="en-US" sz="1200" b="1" dirty="0" smtClean="0">
                <a:latin typeface="+mn-lt"/>
              </a:rPr>
              <a:t>HDI 3b</a:t>
            </a:r>
          </a:p>
        </p:txBody>
      </p:sp>
      <p:sp>
        <p:nvSpPr>
          <p:cNvPr id="18" name="TextBox 17"/>
          <p:cNvSpPr txBox="1"/>
          <p:nvPr/>
        </p:nvSpPr>
        <p:spPr>
          <a:xfrm>
            <a:off x="7515386" y="1125081"/>
            <a:ext cx="577402" cy="276999"/>
          </a:xfrm>
          <a:prstGeom prst="rect">
            <a:avLst/>
          </a:prstGeom>
          <a:noFill/>
        </p:spPr>
        <p:txBody>
          <a:bodyPr wrap="none" rtlCol="0">
            <a:spAutoFit/>
          </a:bodyPr>
          <a:lstStyle/>
          <a:p>
            <a:pPr algn="ctr"/>
            <a:r>
              <a:rPr lang="en-US" sz="1200" b="1" dirty="0" smtClean="0">
                <a:latin typeface="+mn-lt"/>
              </a:rPr>
              <a:t>HDI 1</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29C31B00-4D2B-4374-8A60-4D8116EA6978}" type="slidenum">
              <a:rPr lang="en-US" smtClean="0"/>
              <a:pPr>
                <a:defRPr/>
              </a:pPr>
              <a:t>22</a:t>
            </a:fld>
            <a:endParaRPr lang="en-US" dirty="0"/>
          </a:p>
        </p:txBody>
      </p:sp>
      <p:sp>
        <p:nvSpPr>
          <p:cNvPr id="4" name="Title 3"/>
          <p:cNvSpPr>
            <a:spLocks noGrp="1"/>
          </p:cNvSpPr>
          <p:nvPr>
            <p:ph type="title"/>
          </p:nvPr>
        </p:nvSpPr>
        <p:spPr/>
        <p:txBody>
          <a:bodyPr/>
          <a:lstStyle/>
          <a:p>
            <a:r>
              <a:rPr lang="en-US" sz="2200" dirty="0" smtClean="0"/>
              <a:t>Human Development, Potential Net Migration, and</a:t>
            </a:r>
            <a:br>
              <a:rPr lang="en-US" sz="2200" dirty="0" smtClean="0"/>
            </a:br>
            <a:r>
              <a:rPr lang="en-US" sz="2200" dirty="0" smtClean="0"/>
              <a:t>Desire to Migrate</a:t>
            </a:r>
            <a:endParaRPr lang="en-US" sz="2200" dirty="0"/>
          </a:p>
        </p:txBody>
      </p:sp>
      <p:sp>
        <p:nvSpPr>
          <p:cNvPr id="6" name="Text Box 4"/>
          <p:cNvSpPr txBox="1">
            <a:spLocks noChangeArrowheads="1"/>
          </p:cNvSpPr>
          <p:nvPr/>
        </p:nvSpPr>
        <p:spPr bwMode="auto">
          <a:xfrm>
            <a:off x="4754563" y="6407150"/>
            <a:ext cx="3843337" cy="184150"/>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2009 Gallup</a:t>
            </a:r>
            <a:r>
              <a:rPr lang="en-US" sz="600" dirty="0">
                <a:latin typeface="Georgia" pitchFamily="18" charset="0"/>
              </a:rPr>
              <a:t>, Inc. All rights reserved.</a:t>
            </a:r>
          </a:p>
        </p:txBody>
      </p:sp>
      <p:grpSp>
        <p:nvGrpSpPr>
          <p:cNvPr id="3" name="Group 16"/>
          <p:cNvGrpSpPr/>
          <p:nvPr/>
        </p:nvGrpSpPr>
        <p:grpSpPr>
          <a:xfrm>
            <a:off x="457944" y="934204"/>
            <a:ext cx="8215207" cy="4975874"/>
            <a:chOff x="567128" y="934204"/>
            <a:chExt cx="8215207" cy="4975874"/>
          </a:xfrm>
        </p:grpSpPr>
        <p:pic>
          <p:nvPicPr>
            <p:cNvPr id="15" name="Picture 14" descr="RGLGraph.png"/>
            <p:cNvPicPr>
              <a:picLocks noChangeAspect="1"/>
            </p:cNvPicPr>
            <p:nvPr/>
          </p:nvPicPr>
          <p:blipFill>
            <a:blip r:embed="rId3" cstate="print"/>
            <a:srcRect l="20667" t="15659" r="26000" b="2409"/>
            <a:stretch>
              <a:fillRect/>
            </a:stretch>
          </p:blipFill>
          <p:spPr>
            <a:xfrm>
              <a:off x="1763670" y="934204"/>
              <a:ext cx="5852123" cy="4975874"/>
            </a:xfrm>
            <a:prstGeom prst="rect">
              <a:avLst/>
            </a:prstGeom>
          </p:spPr>
        </p:pic>
        <p:sp>
          <p:nvSpPr>
            <p:cNvPr id="11" name="TextBox 10"/>
            <p:cNvSpPr txBox="1"/>
            <p:nvPr/>
          </p:nvSpPr>
          <p:spPr>
            <a:xfrm>
              <a:off x="7229851" y="4692234"/>
              <a:ext cx="1552484" cy="369332"/>
            </a:xfrm>
            <a:prstGeom prst="rect">
              <a:avLst/>
            </a:prstGeom>
            <a:solidFill>
              <a:schemeClr val="bg1"/>
            </a:solidFill>
          </p:spPr>
          <p:txBody>
            <a:bodyPr wrap="square" lIns="0" tIns="0" rIns="0" bIns="0" rtlCol="0">
              <a:spAutoFit/>
            </a:bodyPr>
            <a:lstStyle/>
            <a:p>
              <a:pPr algn="ctr"/>
              <a:r>
                <a:rPr lang="en-US" sz="1200" b="1" dirty="0" smtClean="0">
                  <a:latin typeface="+mn-lt"/>
                </a:rPr>
                <a:t>Human Development</a:t>
              </a:r>
            </a:p>
            <a:p>
              <a:pPr algn="ctr"/>
              <a:r>
                <a:rPr lang="en-US" sz="1200" b="1" dirty="0" smtClean="0">
                  <a:latin typeface="+mn-lt"/>
                </a:rPr>
                <a:t>Index</a:t>
              </a:r>
            </a:p>
          </p:txBody>
        </p:sp>
        <p:sp>
          <p:nvSpPr>
            <p:cNvPr id="12" name="TextBox 11"/>
            <p:cNvSpPr txBox="1"/>
            <p:nvPr/>
          </p:nvSpPr>
          <p:spPr>
            <a:xfrm>
              <a:off x="567128" y="5231044"/>
              <a:ext cx="1310423" cy="369332"/>
            </a:xfrm>
            <a:prstGeom prst="rect">
              <a:avLst/>
            </a:prstGeom>
            <a:solidFill>
              <a:schemeClr val="bg1"/>
            </a:solidFill>
          </p:spPr>
          <p:txBody>
            <a:bodyPr wrap="square" lIns="0" tIns="0" rIns="0" bIns="0" rtlCol="0">
              <a:spAutoFit/>
            </a:bodyPr>
            <a:lstStyle/>
            <a:p>
              <a:pPr algn="ctr"/>
              <a:r>
                <a:rPr lang="en-US" sz="1200" b="1" dirty="0" smtClean="0">
                  <a:latin typeface="+mn-lt"/>
                </a:rPr>
                <a:t>Desire to Migrate</a:t>
              </a:r>
              <a:br>
                <a:rPr lang="en-US" sz="1200" b="1" dirty="0" smtClean="0">
                  <a:latin typeface="+mn-lt"/>
                </a:rPr>
              </a:br>
              <a:r>
                <a:rPr lang="en-US" sz="1200" b="1" dirty="0" smtClean="0">
                  <a:latin typeface="+mn-lt"/>
                </a:rPr>
                <a:t>(% 15+ pop.)</a:t>
              </a:r>
            </a:p>
          </p:txBody>
        </p:sp>
        <p:sp>
          <p:nvSpPr>
            <p:cNvPr id="16" name="Rectangle 15"/>
            <p:cNvSpPr/>
            <p:nvPr/>
          </p:nvSpPr>
          <p:spPr>
            <a:xfrm>
              <a:off x="3903260" y="1255594"/>
              <a:ext cx="498143" cy="225188"/>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rot="16200000">
              <a:off x="2722259" y="2401386"/>
              <a:ext cx="2832827" cy="274320"/>
            </a:xfrm>
            <a:prstGeom prst="rect">
              <a:avLst/>
            </a:prstGeom>
            <a:solidFill>
              <a:schemeClr val="bg1"/>
            </a:solidFill>
          </p:spPr>
          <p:txBody>
            <a:bodyPr wrap="square" lIns="0" tIns="0" rIns="0" bIns="0" rtlCol="0" anchor="b">
              <a:spAutoFit/>
            </a:bodyPr>
            <a:lstStyle/>
            <a:p>
              <a:r>
                <a:rPr lang="en-US" sz="1200" b="1" dirty="0" smtClean="0">
                  <a:latin typeface="+mn-lt"/>
                </a:rPr>
                <a:t>Gallup Potential Net Migration Index</a:t>
              </a:r>
            </a:p>
          </p:txBody>
        </p:sp>
      </p:gr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29C31B00-4D2B-4374-8A60-4D8116EA6978}" type="slidenum">
              <a:rPr lang="en-US" smtClean="0"/>
              <a:pPr>
                <a:defRPr/>
              </a:pPr>
              <a:t>23</a:t>
            </a:fld>
            <a:endParaRPr lang="en-US" dirty="0"/>
          </a:p>
        </p:txBody>
      </p:sp>
      <p:sp>
        <p:nvSpPr>
          <p:cNvPr id="4" name="Title 3"/>
          <p:cNvSpPr>
            <a:spLocks noGrp="1"/>
          </p:cNvSpPr>
          <p:nvPr>
            <p:ph type="title"/>
          </p:nvPr>
        </p:nvSpPr>
        <p:spPr/>
        <p:txBody>
          <a:bodyPr/>
          <a:lstStyle/>
          <a:p>
            <a:r>
              <a:rPr lang="en-US" dirty="0" smtClean="0"/>
              <a:t>Desire to Migrate: Statistical Analysis</a:t>
            </a:r>
            <a:endParaRPr lang="en-US" sz="2500" dirty="0"/>
          </a:p>
        </p:txBody>
      </p:sp>
      <p:sp>
        <p:nvSpPr>
          <p:cNvPr id="5" name="Content Placeholder 4"/>
          <p:cNvSpPr>
            <a:spLocks noGrp="1"/>
          </p:cNvSpPr>
          <p:nvPr>
            <p:ph idx="1"/>
          </p:nvPr>
        </p:nvSpPr>
        <p:spPr>
          <a:xfrm>
            <a:off x="180245" y="1074760"/>
            <a:ext cx="8681179" cy="4638675"/>
          </a:xfrm>
        </p:spPr>
        <p:txBody>
          <a:bodyPr/>
          <a:lstStyle/>
          <a:p>
            <a:pPr>
              <a:spcBef>
                <a:spcPts val="600"/>
              </a:spcBef>
              <a:spcAft>
                <a:spcPts val="1200"/>
              </a:spcAft>
            </a:pPr>
            <a:r>
              <a:rPr lang="en-US" dirty="0" smtClean="0"/>
              <a:t>Data for 103 countries collected in 2008–2009 were analyzed in</a:t>
            </a:r>
            <a:br>
              <a:rPr lang="en-US" dirty="0" smtClean="0"/>
            </a:br>
            <a:r>
              <a:rPr lang="en-US" dirty="0" smtClean="0"/>
              <a:t>5 different groups according to HDI level (13-29 countries per group).</a:t>
            </a:r>
          </a:p>
          <a:p>
            <a:pPr>
              <a:spcBef>
                <a:spcPts val="600"/>
              </a:spcBef>
              <a:spcAft>
                <a:spcPts val="1200"/>
              </a:spcAft>
            </a:pPr>
            <a:r>
              <a:rPr lang="en-US" dirty="0" smtClean="0"/>
              <a:t>Country-level data are weighted by household size (probability of selection), age, sex and education. Countries are then </a:t>
            </a:r>
            <a:r>
              <a:rPr lang="en-US" dirty="0" err="1" smtClean="0"/>
              <a:t>proportionalized</a:t>
            </a:r>
            <a:r>
              <a:rPr lang="en-US" dirty="0" smtClean="0"/>
              <a:t> within each HDI level according to 15+ population.</a:t>
            </a:r>
          </a:p>
          <a:p>
            <a:pPr>
              <a:spcBef>
                <a:spcPts val="600"/>
              </a:spcBef>
              <a:spcAft>
                <a:spcPts val="1200"/>
              </a:spcAft>
            </a:pPr>
            <a:r>
              <a:rPr lang="en-US" dirty="0" smtClean="0"/>
              <a:t>Binary logistic regression was conducted using </a:t>
            </a:r>
            <a:r>
              <a:rPr lang="en-US" cap="small" dirty="0" err="1" smtClean="0"/>
              <a:t>sas</a:t>
            </a:r>
            <a:r>
              <a:rPr lang="en-US" cap="small" dirty="0" smtClean="0"/>
              <a:t> proc </a:t>
            </a:r>
            <a:r>
              <a:rPr lang="en-US" cap="small" dirty="0" err="1" smtClean="0"/>
              <a:t>surveylogistic</a:t>
            </a:r>
            <a:r>
              <a:rPr lang="en-US" dirty="0" smtClean="0"/>
              <a:t> (to account for survey stratification and clustering in the calculation of standard errors).</a:t>
            </a:r>
          </a:p>
        </p:txBody>
      </p:sp>
      <p:sp>
        <p:nvSpPr>
          <p:cNvPr id="6" name="Text Box 4"/>
          <p:cNvSpPr txBox="1">
            <a:spLocks noChangeArrowheads="1"/>
          </p:cNvSpPr>
          <p:nvPr/>
        </p:nvSpPr>
        <p:spPr bwMode="auto">
          <a:xfrm>
            <a:off x="4754563" y="6407150"/>
            <a:ext cx="3843337" cy="184150"/>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2009 Gallup</a:t>
            </a:r>
            <a:r>
              <a:rPr lang="en-US" sz="600" dirty="0">
                <a:latin typeface="Georgia" pitchFamily="18" charset="0"/>
              </a:rPr>
              <a:t>, Inc. All rights reserved.</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29C31B00-4D2B-4374-8A60-4D8116EA6978}" type="slidenum">
              <a:rPr lang="en-US" smtClean="0"/>
              <a:pPr>
                <a:defRPr/>
              </a:pPr>
              <a:t>24</a:t>
            </a:fld>
            <a:endParaRPr lang="en-US" dirty="0"/>
          </a:p>
        </p:txBody>
      </p:sp>
      <p:sp>
        <p:nvSpPr>
          <p:cNvPr id="4" name="Title 3"/>
          <p:cNvSpPr>
            <a:spLocks noGrp="1"/>
          </p:cNvSpPr>
          <p:nvPr>
            <p:ph type="title"/>
          </p:nvPr>
        </p:nvSpPr>
        <p:spPr/>
        <p:txBody>
          <a:bodyPr/>
          <a:lstStyle/>
          <a:p>
            <a:r>
              <a:rPr lang="en-US" dirty="0" smtClean="0"/>
              <a:t>Countries Included in Analysis by Groups</a:t>
            </a:r>
            <a:endParaRPr lang="en-US" sz="2500" dirty="0"/>
          </a:p>
        </p:txBody>
      </p:sp>
      <p:sp>
        <p:nvSpPr>
          <p:cNvPr id="6" name="Text Box 4"/>
          <p:cNvSpPr txBox="1">
            <a:spLocks noChangeArrowheads="1"/>
          </p:cNvSpPr>
          <p:nvPr/>
        </p:nvSpPr>
        <p:spPr bwMode="auto">
          <a:xfrm>
            <a:off x="4754563" y="6407150"/>
            <a:ext cx="3843337" cy="184150"/>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2009 Gallup</a:t>
            </a:r>
            <a:r>
              <a:rPr lang="en-US" sz="600" dirty="0">
                <a:latin typeface="Georgia" pitchFamily="18" charset="0"/>
              </a:rPr>
              <a:t>, Inc. All rights reserved.</a:t>
            </a:r>
          </a:p>
        </p:txBody>
      </p:sp>
      <p:pic>
        <p:nvPicPr>
          <p:cNvPr id="9" name="Picture 8" descr="2010-02-17-HDI 1-4.jpg"/>
          <p:cNvPicPr>
            <a:picLocks noChangeAspect="1"/>
          </p:cNvPicPr>
          <p:nvPr/>
        </p:nvPicPr>
        <p:blipFill>
          <a:blip r:embed="rId3" cstate="print"/>
          <a:stretch>
            <a:fillRect/>
          </a:stretch>
        </p:blipFill>
        <p:spPr>
          <a:xfrm>
            <a:off x="0" y="1139808"/>
            <a:ext cx="9144000" cy="4578383"/>
          </a:xfrm>
          <a:prstGeom prst="rect">
            <a:avLst/>
          </a:prstGeom>
        </p:spPr>
      </p:pic>
      <p:sp>
        <p:nvSpPr>
          <p:cNvPr id="7" name="Content Placeholder 4"/>
          <p:cNvSpPr>
            <a:spLocks noGrp="1"/>
          </p:cNvSpPr>
          <p:nvPr>
            <p:ph idx="1"/>
          </p:nvPr>
        </p:nvSpPr>
        <p:spPr>
          <a:xfrm>
            <a:off x="3250982" y="5155439"/>
            <a:ext cx="5019552" cy="945109"/>
          </a:xfrm>
        </p:spPr>
        <p:txBody>
          <a:bodyPr/>
          <a:lstStyle/>
          <a:p>
            <a:pPr marL="0" indent="0">
              <a:spcBef>
                <a:spcPts val="600"/>
              </a:spcBef>
              <a:spcAft>
                <a:spcPts val="1200"/>
              </a:spcAft>
              <a:buNone/>
            </a:pPr>
            <a:r>
              <a:rPr lang="en-US" sz="1200" b="1" dirty="0" smtClean="0"/>
              <a:t>Note: countries </a:t>
            </a:r>
            <a:r>
              <a:rPr lang="en-US" sz="1200" b="1" dirty="0" smtClean="0"/>
              <a:t>where core World Poll questionnaire survey items were not asked (due to government restrictions) were excluded from the analysis – e.g., China, Jordan, Kuwait, Saudi Arabia, Sudan, Syria, Turkmenistan, Yemen.</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29C31B00-4D2B-4374-8A60-4D8116EA6978}" type="slidenum">
              <a:rPr lang="en-US" smtClean="0"/>
              <a:pPr>
                <a:defRPr/>
              </a:pPr>
              <a:t>25</a:t>
            </a:fld>
            <a:endParaRPr lang="en-US" dirty="0"/>
          </a:p>
        </p:txBody>
      </p:sp>
      <p:sp>
        <p:nvSpPr>
          <p:cNvPr id="4" name="Title 3"/>
          <p:cNvSpPr>
            <a:spLocks noGrp="1"/>
          </p:cNvSpPr>
          <p:nvPr>
            <p:ph type="title"/>
          </p:nvPr>
        </p:nvSpPr>
        <p:spPr/>
        <p:txBody>
          <a:bodyPr/>
          <a:lstStyle/>
          <a:p>
            <a:r>
              <a:rPr lang="en-US" dirty="0" smtClean="0"/>
              <a:t>Desire to Migrate: Statistical Analysis</a:t>
            </a:r>
            <a:endParaRPr lang="en-US" sz="2500" dirty="0"/>
          </a:p>
        </p:txBody>
      </p:sp>
      <p:sp>
        <p:nvSpPr>
          <p:cNvPr id="5" name="Content Placeholder 4"/>
          <p:cNvSpPr>
            <a:spLocks noGrp="1"/>
          </p:cNvSpPr>
          <p:nvPr>
            <p:ph idx="1"/>
          </p:nvPr>
        </p:nvSpPr>
        <p:spPr>
          <a:xfrm>
            <a:off x="180245" y="1074760"/>
            <a:ext cx="8681179" cy="4638675"/>
          </a:xfrm>
        </p:spPr>
        <p:txBody>
          <a:bodyPr/>
          <a:lstStyle/>
          <a:p>
            <a:pPr>
              <a:spcBef>
                <a:spcPts val="600"/>
              </a:spcBef>
              <a:spcAft>
                <a:spcPts val="600"/>
              </a:spcAft>
            </a:pPr>
            <a:r>
              <a:rPr lang="en-US" dirty="0" smtClean="0"/>
              <a:t>Independent variables included in the regression modeling:</a:t>
            </a:r>
          </a:p>
          <a:p>
            <a:pPr lvl="1">
              <a:spcBef>
                <a:spcPts val="600"/>
              </a:spcBef>
              <a:spcAft>
                <a:spcPts val="600"/>
              </a:spcAft>
            </a:pPr>
            <a:r>
              <a:rPr lang="en-US" dirty="0" smtClean="0"/>
              <a:t>Demographics: sex, age (15-34), education, marital status (married)</a:t>
            </a:r>
          </a:p>
          <a:p>
            <a:pPr lvl="1">
              <a:spcBef>
                <a:spcPts val="600"/>
              </a:spcBef>
              <a:spcAft>
                <a:spcPts val="600"/>
              </a:spcAft>
            </a:pPr>
            <a:r>
              <a:rPr lang="en-US" dirty="0" smtClean="0"/>
              <a:t>Region of world</a:t>
            </a:r>
          </a:p>
          <a:p>
            <a:pPr lvl="1">
              <a:spcBef>
                <a:spcPts val="600"/>
              </a:spcBef>
              <a:spcAft>
                <a:spcPts val="600"/>
              </a:spcAft>
            </a:pPr>
            <a:r>
              <a:rPr lang="en-US" dirty="0" smtClean="0"/>
              <a:t>National institutions</a:t>
            </a:r>
          </a:p>
          <a:p>
            <a:pPr lvl="1">
              <a:spcBef>
                <a:spcPts val="600"/>
              </a:spcBef>
              <a:spcAft>
                <a:spcPts val="600"/>
              </a:spcAft>
            </a:pPr>
            <a:r>
              <a:rPr lang="en-US" dirty="0" smtClean="0"/>
              <a:t>Local environment</a:t>
            </a:r>
          </a:p>
          <a:p>
            <a:pPr lvl="1">
              <a:spcBef>
                <a:spcPts val="600"/>
              </a:spcBef>
              <a:spcAft>
                <a:spcPts val="600"/>
              </a:spcAft>
            </a:pPr>
            <a:r>
              <a:rPr lang="en-US" dirty="0" smtClean="0"/>
              <a:t>Treatment of children in country</a:t>
            </a:r>
          </a:p>
          <a:p>
            <a:pPr lvl="1">
              <a:spcBef>
                <a:spcPts val="600"/>
              </a:spcBef>
              <a:spcAft>
                <a:spcPts val="600"/>
              </a:spcAft>
            </a:pPr>
            <a:r>
              <a:rPr lang="en-US" dirty="0" smtClean="0"/>
              <a:t>Corruption (government, business)</a:t>
            </a:r>
          </a:p>
          <a:p>
            <a:pPr lvl="1">
              <a:spcBef>
                <a:spcPts val="600"/>
              </a:spcBef>
              <a:spcAft>
                <a:spcPts val="600"/>
              </a:spcAft>
            </a:pPr>
            <a:r>
              <a:rPr lang="en-US" dirty="0" smtClean="0"/>
              <a:t>Entrepreneurship</a:t>
            </a:r>
          </a:p>
          <a:p>
            <a:pPr lvl="1">
              <a:spcBef>
                <a:spcPts val="600"/>
              </a:spcBef>
              <a:spcAft>
                <a:spcPts val="600"/>
              </a:spcAft>
            </a:pPr>
            <a:r>
              <a:rPr lang="en-US" dirty="0" smtClean="0"/>
              <a:t>Transnational social networks</a:t>
            </a:r>
          </a:p>
        </p:txBody>
      </p:sp>
      <p:sp>
        <p:nvSpPr>
          <p:cNvPr id="6" name="Text Box 4"/>
          <p:cNvSpPr txBox="1">
            <a:spLocks noChangeArrowheads="1"/>
          </p:cNvSpPr>
          <p:nvPr/>
        </p:nvSpPr>
        <p:spPr bwMode="auto">
          <a:xfrm>
            <a:off x="4754563" y="6407150"/>
            <a:ext cx="3843337" cy="184150"/>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2009 Gallup</a:t>
            </a:r>
            <a:r>
              <a:rPr lang="en-US" sz="600" dirty="0">
                <a:latin typeface="Georgia" pitchFamily="18" charset="0"/>
              </a:rPr>
              <a:t>, Inc. All rights reserved.</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29C31B00-4D2B-4374-8A60-4D8116EA6978}" type="slidenum">
              <a:rPr lang="en-US" smtClean="0"/>
              <a:pPr>
                <a:defRPr/>
              </a:pPr>
              <a:t>26</a:t>
            </a:fld>
            <a:endParaRPr lang="en-US" dirty="0"/>
          </a:p>
        </p:txBody>
      </p:sp>
      <p:sp>
        <p:nvSpPr>
          <p:cNvPr id="4" name="Title 3"/>
          <p:cNvSpPr>
            <a:spLocks noGrp="1"/>
          </p:cNvSpPr>
          <p:nvPr>
            <p:ph type="title"/>
          </p:nvPr>
        </p:nvSpPr>
        <p:spPr/>
        <p:txBody>
          <a:bodyPr/>
          <a:lstStyle/>
          <a:p>
            <a:r>
              <a:rPr lang="en-US" dirty="0" smtClean="0"/>
              <a:t>Predictors of Desire to Migrate: Global Key Findings</a:t>
            </a:r>
            <a:endParaRPr lang="en-US" sz="2500" dirty="0"/>
          </a:p>
        </p:txBody>
      </p:sp>
      <p:sp>
        <p:nvSpPr>
          <p:cNvPr id="5" name="Content Placeholder 4"/>
          <p:cNvSpPr>
            <a:spLocks noGrp="1"/>
          </p:cNvSpPr>
          <p:nvPr>
            <p:ph idx="1"/>
          </p:nvPr>
        </p:nvSpPr>
        <p:spPr>
          <a:xfrm>
            <a:off x="180245" y="1074760"/>
            <a:ext cx="8681179" cy="4638675"/>
          </a:xfrm>
        </p:spPr>
        <p:txBody>
          <a:bodyPr/>
          <a:lstStyle/>
          <a:p>
            <a:pPr>
              <a:spcBef>
                <a:spcPts val="600"/>
              </a:spcBef>
              <a:spcAft>
                <a:spcPts val="600"/>
              </a:spcAft>
            </a:pPr>
            <a:r>
              <a:rPr lang="en-US" dirty="0" smtClean="0"/>
              <a:t>Youth effect: regardless of HDI level, age (15-34) is a predictor of desire to migrate.</a:t>
            </a:r>
          </a:p>
          <a:p>
            <a:pPr>
              <a:spcBef>
                <a:spcPts val="600"/>
              </a:spcBef>
              <a:spcAft>
                <a:spcPts val="600"/>
              </a:spcAft>
            </a:pPr>
            <a:r>
              <a:rPr lang="en-US" dirty="0" smtClean="0"/>
              <a:t>Marriage effect: being married is a negative predictor of desire to migrate.</a:t>
            </a:r>
          </a:p>
          <a:p>
            <a:pPr>
              <a:spcBef>
                <a:spcPts val="600"/>
              </a:spcBef>
              <a:spcAft>
                <a:spcPts val="600"/>
              </a:spcAft>
            </a:pPr>
            <a:r>
              <a:rPr lang="en-US" dirty="0" smtClean="0"/>
              <a:t>Education: those with a secondary or tertiary education are more likely to want to migrate than those with less than a secondary education.</a:t>
            </a:r>
          </a:p>
        </p:txBody>
      </p:sp>
      <p:sp>
        <p:nvSpPr>
          <p:cNvPr id="6" name="Text Box 4"/>
          <p:cNvSpPr txBox="1">
            <a:spLocks noChangeArrowheads="1"/>
          </p:cNvSpPr>
          <p:nvPr/>
        </p:nvSpPr>
        <p:spPr bwMode="auto">
          <a:xfrm>
            <a:off x="4754563" y="6407150"/>
            <a:ext cx="3843337" cy="184150"/>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2009 Gallup</a:t>
            </a:r>
            <a:r>
              <a:rPr lang="en-US" sz="600" dirty="0">
                <a:latin typeface="Georgia" pitchFamily="18" charset="0"/>
              </a:rPr>
              <a:t>, Inc. All rights reserved.</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29C31B00-4D2B-4374-8A60-4D8116EA6978}" type="slidenum">
              <a:rPr lang="en-US" smtClean="0"/>
              <a:pPr>
                <a:defRPr/>
              </a:pPr>
              <a:t>27</a:t>
            </a:fld>
            <a:endParaRPr lang="en-US" dirty="0"/>
          </a:p>
        </p:txBody>
      </p:sp>
      <p:sp>
        <p:nvSpPr>
          <p:cNvPr id="4" name="Title 3"/>
          <p:cNvSpPr>
            <a:spLocks noGrp="1"/>
          </p:cNvSpPr>
          <p:nvPr>
            <p:ph type="title"/>
          </p:nvPr>
        </p:nvSpPr>
        <p:spPr/>
        <p:txBody>
          <a:bodyPr/>
          <a:lstStyle/>
          <a:p>
            <a:r>
              <a:rPr lang="en-US" dirty="0" smtClean="0"/>
              <a:t>Predictors of Desire to Migrate: Global Key Findings</a:t>
            </a:r>
            <a:endParaRPr lang="en-US" sz="2500" dirty="0"/>
          </a:p>
        </p:txBody>
      </p:sp>
      <p:sp>
        <p:nvSpPr>
          <p:cNvPr id="5" name="Content Placeholder 4"/>
          <p:cNvSpPr>
            <a:spLocks noGrp="1"/>
          </p:cNvSpPr>
          <p:nvPr>
            <p:ph idx="1"/>
          </p:nvPr>
        </p:nvSpPr>
        <p:spPr>
          <a:xfrm>
            <a:off x="180245" y="1074760"/>
            <a:ext cx="8681179" cy="4638675"/>
          </a:xfrm>
        </p:spPr>
        <p:txBody>
          <a:bodyPr/>
          <a:lstStyle/>
          <a:p>
            <a:pPr>
              <a:spcBef>
                <a:spcPts val="600"/>
              </a:spcBef>
              <a:spcAft>
                <a:spcPts val="600"/>
              </a:spcAft>
            </a:pPr>
            <a:r>
              <a:rPr lang="en-US" dirty="0" smtClean="0"/>
              <a:t>Social networks: having relatives or friends living in another country on whom one can rely on for help, or having a working-age member of one’s household living in another country are predictors of desire to migrate.</a:t>
            </a:r>
          </a:p>
          <a:p>
            <a:pPr>
              <a:spcBef>
                <a:spcPts val="600"/>
              </a:spcBef>
              <a:spcAft>
                <a:spcPts val="600"/>
              </a:spcAft>
            </a:pPr>
            <a:r>
              <a:rPr lang="en-US" dirty="0" smtClean="0"/>
              <a:t>Location, location: dissatisfaction with one’s city or the area where one lives is a predictor of desire to migrate.</a:t>
            </a:r>
          </a:p>
        </p:txBody>
      </p:sp>
      <p:sp>
        <p:nvSpPr>
          <p:cNvPr id="6" name="Text Box 4"/>
          <p:cNvSpPr txBox="1">
            <a:spLocks noChangeArrowheads="1"/>
          </p:cNvSpPr>
          <p:nvPr/>
        </p:nvSpPr>
        <p:spPr bwMode="auto">
          <a:xfrm>
            <a:off x="4754563" y="6407150"/>
            <a:ext cx="3843337" cy="184150"/>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2009 Gallup</a:t>
            </a:r>
            <a:r>
              <a:rPr lang="en-US" sz="600" dirty="0">
                <a:latin typeface="Georgia" pitchFamily="18" charset="0"/>
              </a:rPr>
              <a:t>, Inc. All rights reserved.</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29C31B00-4D2B-4374-8A60-4D8116EA6978}" type="slidenum">
              <a:rPr lang="en-US" smtClean="0"/>
              <a:pPr>
                <a:defRPr/>
              </a:pPr>
              <a:t>28</a:t>
            </a:fld>
            <a:endParaRPr lang="en-US" dirty="0"/>
          </a:p>
        </p:txBody>
      </p:sp>
      <p:sp>
        <p:nvSpPr>
          <p:cNvPr id="4" name="Title 3"/>
          <p:cNvSpPr>
            <a:spLocks noGrp="1"/>
          </p:cNvSpPr>
          <p:nvPr>
            <p:ph type="title"/>
          </p:nvPr>
        </p:nvSpPr>
        <p:spPr/>
        <p:txBody>
          <a:bodyPr/>
          <a:lstStyle/>
          <a:p>
            <a:r>
              <a:rPr lang="en-US" dirty="0" smtClean="0"/>
              <a:t>Predictors of Desire to Migrate: HDI Level-Specific Findings</a:t>
            </a:r>
            <a:endParaRPr lang="en-US" sz="2500" dirty="0"/>
          </a:p>
        </p:txBody>
      </p:sp>
      <p:sp>
        <p:nvSpPr>
          <p:cNvPr id="5" name="Content Placeholder 4"/>
          <p:cNvSpPr>
            <a:spLocks noGrp="1"/>
          </p:cNvSpPr>
          <p:nvPr>
            <p:ph idx="1"/>
          </p:nvPr>
        </p:nvSpPr>
        <p:spPr>
          <a:xfrm>
            <a:off x="180245" y="1074760"/>
            <a:ext cx="8681179" cy="4638675"/>
          </a:xfrm>
        </p:spPr>
        <p:txBody>
          <a:bodyPr/>
          <a:lstStyle/>
          <a:p>
            <a:pPr>
              <a:spcBef>
                <a:spcPts val="600"/>
              </a:spcBef>
              <a:spcAft>
                <a:spcPts val="1200"/>
              </a:spcAft>
            </a:pPr>
            <a:r>
              <a:rPr lang="en-US" dirty="0" smtClean="0"/>
              <a:t>Expressing a lack of confidence in police (HDI 1, 2, 3a, 4)</a:t>
            </a:r>
          </a:p>
          <a:p>
            <a:pPr>
              <a:spcBef>
                <a:spcPts val="600"/>
              </a:spcBef>
              <a:spcAft>
                <a:spcPts val="1200"/>
              </a:spcAft>
            </a:pPr>
            <a:r>
              <a:rPr lang="en-US" dirty="0" smtClean="0"/>
              <a:t>Indicating that most people in one’s country are afraid to openly express their political views (HDI 1, 2, 3a, 3b)</a:t>
            </a:r>
          </a:p>
          <a:p>
            <a:pPr>
              <a:spcBef>
                <a:spcPts val="600"/>
              </a:spcBef>
              <a:spcAft>
                <a:spcPts val="1200"/>
              </a:spcAft>
            </a:pPr>
            <a:r>
              <a:rPr lang="en-US" dirty="0" smtClean="0"/>
              <a:t>Indicating that children are not respected in one’s country (HDI 1, 2, 3a, 4)</a:t>
            </a:r>
          </a:p>
        </p:txBody>
      </p:sp>
      <p:sp>
        <p:nvSpPr>
          <p:cNvPr id="6" name="Text Box 4"/>
          <p:cNvSpPr txBox="1">
            <a:spLocks noChangeArrowheads="1"/>
          </p:cNvSpPr>
          <p:nvPr/>
        </p:nvSpPr>
        <p:spPr bwMode="auto">
          <a:xfrm>
            <a:off x="4754563" y="6407150"/>
            <a:ext cx="3843337" cy="184150"/>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2009 Gallup</a:t>
            </a:r>
            <a:r>
              <a:rPr lang="en-US" sz="600" dirty="0">
                <a:latin typeface="Georgia" pitchFamily="18" charset="0"/>
              </a:rPr>
              <a:t>, Inc. All rights reserved.</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29C31B00-4D2B-4374-8A60-4D8116EA6978}" type="slidenum">
              <a:rPr lang="en-US" smtClean="0"/>
              <a:pPr>
                <a:defRPr/>
              </a:pPr>
              <a:t>29</a:t>
            </a:fld>
            <a:endParaRPr lang="en-US" dirty="0"/>
          </a:p>
        </p:txBody>
      </p:sp>
      <p:sp>
        <p:nvSpPr>
          <p:cNvPr id="4" name="Title 3"/>
          <p:cNvSpPr>
            <a:spLocks noGrp="1"/>
          </p:cNvSpPr>
          <p:nvPr>
            <p:ph type="title"/>
          </p:nvPr>
        </p:nvSpPr>
        <p:spPr/>
        <p:txBody>
          <a:bodyPr/>
          <a:lstStyle/>
          <a:p>
            <a:r>
              <a:rPr lang="en-US" dirty="0" smtClean="0"/>
              <a:t>Predictors of Desire to Migrate: HDI Level-Specific Findings</a:t>
            </a:r>
            <a:endParaRPr lang="en-US" sz="2500" dirty="0"/>
          </a:p>
        </p:txBody>
      </p:sp>
      <p:sp>
        <p:nvSpPr>
          <p:cNvPr id="5" name="Content Placeholder 4"/>
          <p:cNvSpPr>
            <a:spLocks noGrp="1"/>
          </p:cNvSpPr>
          <p:nvPr>
            <p:ph idx="1"/>
          </p:nvPr>
        </p:nvSpPr>
        <p:spPr>
          <a:xfrm>
            <a:off x="180245" y="1074760"/>
            <a:ext cx="8681179" cy="4638675"/>
          </a:xfrm>
        </p:spPr>
        <p:txBody>
          <a:bodyPr/>
          <a:lstStyle/>
          <a:p>
            <a:pPr>
              <a:spcBef>
                <a:spcPts val="600"/>
              </a:spcBef>
              <a:spcAft>
                <a:spcPts val="1200"/>
              </a:spcAft>
            </a:pPr>
            <a:r>
              <a:rPr lang="en-US" dirty="0" smtClean="0"/>
              <a:t>HDI 1: Indicating that corruption is widespread in business in one’s country is a predictor of desire to migrate.</a:t>
            </a:r>
          </a:p>
          <a:p>
            <a:pPr>
              <a:spcBef>
                <a:spcPts val="600"/>
              </a:spcBef>
              <a:spcAft>
                <a:spcPts val="1200"/>
              </a:spcAft>
            </a:pPr>
            <a:r>
              <a:rPr lang="en-US" dirty="0" smtClean="0"/>
              <a:t>HDI 2: The effect of having family members abroad, or of having family members who have gone abroad and returned, is stronger than in other HDI levels.</a:t>
            </a:r>
          </a:p>
          <a:p>
            <a:pPr>
              <a:spcBef>
                <a:spcPts val="600"/>
              </a:spcBef>
              <a:spcAft>
                <a:spcPts val="1200"/>
              </a:spcAft>
            </a:pPr>
            <a:r>
              <a:rPr lang="en-US" dirty="0" smtClean="0"/>
              <a:t>HDI 3a: Economic factors (indicating that economic conditions are poor, the national economy is poor, or that it is a bad time to find a job in one’s country) are </a:t>
            </a:r>
            <a:r>
              <a:rPr lang="en-US" i="1" dirty="0" smtClean="0"/>
              <a:t>not</a:t>
            </a:r>
            <a:r>
              <a:rPr lang="en-US" dirty="0" smtClean="0"/>
              <a:t> significant predictors of desire to migrate.</a:t>
            </a:r>
          </a:p>
        </p:txBody>
      </p:sp>
      <p:sp>
        <p:nvSpPr>
          <p:cNvPr id="6" name="Text Box 4"/>
          <p:cNvSpPr txBox="1">
            <a:spLocks noChangeArrowheads="1"/>
          </p:cNvSpPr>
          <p:nvPr/>
        </p:nvSpPr>
        <p:spPr bwMode="auto">
          <a:xfrm>
            <a:off x="4754563" y="6407150"/>
            <a:ext cx="3843337" cy="184150"/>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2009 Gallup</a:t>
            </a:r>
            <a:r>
              <a:rPr lang="en-US" sz="600" dirty="0">
                <a:latin typeface="Georgia" pitchFamily="18" charset="0"/>
              </a:rPr>
              <a:t>, Inc. All rights reserved.</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29C31B00-4D2B-4374-8A60-4D8116EA6978}" type="slidenum">
              <a:rPr lang="en-US" smtClean="0"/>
              <a:pPr>
                <a:defRPr/>
              </a:pPr>
              <a:t>30</a:t>
            </a:fld>
            <a:endParaRPr lang="en-US" dirty="0"/>
          </a:p>
        </p:txBody>
      </p:sp>
      <p:sp>
        <p:nvSpPr>
          <p:cNvPr id="4" name="Title 3"/>
          <p:cNvSpPr>
            <a:spLocks noGrp="1"/>
          </p:cNvSpPr>
          <p:nvPr>
            <p:ph type="title"/>
          </p:nvPr>
        </p:nvSpPr>
        <p:spPr/>
        <p:txBody>
          <a:bodyPr/>
          <a:lstStyle/>
          <a:p>
            <a:r>
              <a:rPr lang="en-US" dirty="0" smtClean="0"/>
              <a:t>Predictors of Desire to Migrate: HDI Level-Specific Findings</a:t>
            </a:r>
            <a:endParaRPr lang="en-US" sz="2500" dirty="0"/>
          </a:p>
        </p:txBody>
      </p:sp>
      <p:sp>
        <p:nvSpPr>
          <p:cNvPr id="5" name="Content Placeholder 4"/>
          <p:cNvSpPr>
            <a:spLocks noGrp="1"/>
          </p:cNvSpPr>
          <p:nvPr>
            <p:ph idx="1"/>
          </p:nvPr>
        </p:nvSpPr>
        <p:spPr>
          <a:xfrm>
            <a:off x="180245" y="1074760"/>
            <a:ext cx="8681179" cy="4638675"/>
          </a:xfrm>
        </p:spPr>
        <p:txBody>
          <a:bodyPr/>
          <a:lstStyle/>
          <a:p>
            <a:pPr>
              <a:spcBef>
                <a:spcPts val="600"/>
              </a:spcBef>
              <a:spcAft>
                <a:spcPts val="1200"/>
              </a:spcAft>
            </a:pPr>
            <a:r>
              <a:rPr lang="en-US" dirty="0" smtClean="0"/>
              <a:t>HDI 3b: Only secondary education attainment is a significant predictor of desire to migrate (those with a secondary education are more likely to desire to migrate than those with less than a secondary education or a tertiary education).</a:t>
            </a:r>
          </a:p>
          <a:p>
            <a:pPr>
              <a:spcBef>
                <a:spcPts val="600"/>
              </a:spcBef>
              <a:spcAft>
                <a:spcPts val="1200"/>
              </a:spcAft>
            </a:pPr>
            <a:r>
              <a:rPr lang="en-US" dirty="0" smtClean="0"/>
              <a:t>HDI 4: Political factors (indicating that corruption is widespread in government, expressing disapproval of one’s country’s leadership, and indicating that most people in one’s country are afraid to express their political views) are </a:t>
            </a:r>
            <a:r>
              <a:rPr lang="en-US" i="1" dirty="0" smtClean="0"/>
              <a:t>not</a:t>
            </a:r>
            <a:r>
              <a:rPr lang="en-US" dirty="0" smtClean="0"/>
              <a:t> significant predictors of desire to migrate.</a:t>
            </a:r>
          </a:p>
        </p:txBody>
      </p:sp>
      <p:sp>
        <p:nvSpPr>
          <p:cNvPr id="6" name="Text Box 4"/>
          <p:cNvSpPr txBox="1">
            <a:spLocks noChangeArrowheads="1"/>
          </p:cNvSpPr>
          <p:nvPr/>
        </p:nvSpPr>
        <p:spPr bwMode="auto">
          <a:xfrm>
            <a:off x="4754563" y="6407150"/>
            <a:ext cx="3843337" cy="184150"/>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2009 Gallup</a:t>
            </a:r>
            <a:r>
              <a:rPr lang="en-US" sz="600" dirty="0">
                <a:latin typeface="Georgia" pitchFamily="18" charset="0"/>
              </a:rPr>
              <a:t>, Inc. All rights reserved.</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500" y="203200"/>
            <a:ext cx="7772400" cy="522288"/>
          </a:xfrm>
        </p:spPr>
        <p:txBody>
          <a:bodyPr/>
          <a:lstStyle/>
          <a:p>
            <a:r>
              <a:rPr lang="en-US" dirty="0" smtClean="0"/>
              <a:t>Gallup Potential Net Migration Index</a:t>
            </a:r>
            <a:endParaRPr lang="en-US" dirty="0"/>
          </a:p>
        </p:txBody>
      </p:sp>
      <p:pic>
        <p:nvPicPr>
          <p:cNvPr id="7" name="Picture 6" descr="2010-02-16-Gallup Potential Net Migration.jpg"/>
          <p:cNvPicPr>
            <a:picLocks noChangeAspect="1"/>
          </p:cNvPicPr>
          <p:nvPr/>
        </p:nvPicPr>
        <p:blipFill>
          <a:blip r:embed="rId2" cstate="print"/>
          <a:stretch>
            <a:fillRect/>
          </a:stretch>
        </p:blipFill>
        <p:spPr>
          <a:xfrm>
            <a:off x="0" y="1139808"/>
            <a:ext cx="9144000" cy="4578383"/>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29C31B00-4D2B-4374-8A60-4D8116EA6978}" type="slidenum">
              <a:rPr lang="en-US" smtClean="0"/>
              <a:pPr>
                <a:defRPr/>
              </a:pPr>
              <a:t>32</a:t>
            </a:fld>
            <a:endParaRPr lang="en-US" dirty="0"/>
          </a:p>
        </p:txBody>
      </p:sp>
      <p:sp>
        <p:nvSpPr>
          <p:cNvPr id="4" name="Title 3"/>
          <p:cNvSpPr>
            <a:spLocks noGrp="1"/>
          </p:cNvSpPr>
          <p:nvPr>
            <p:ph type="title"/>
          </p:nvPr>
        </p:nvSpPr>
        <p:spPr/>
        <p:txBody>
          <a:bodyPr/>
          <a:lstStyle/>
          <a:p>
            <a:r>
              <a:rPr lang="en-US" dirty="0" smtClean="0"/>
              <a:t>Logistic Regression: HDI 1</a:t>
            </a:r>
            <a:endParaRPr lang="en-US" sz="2500" dirty="0"/>
          </a:p>
        </p:txBody>
      </p:sp>
      <p:sp>
        <p:nvSpPr>
          <p:cNvPr id="6" name="Text Box 4"/>
          <p:cNvSpPr txBox="1">
            <a:spLocks noChangeArrowheads="1"/>
          </p:cNvSpPr>
          <p:nvPr/>
        </p:nvSpPr>
        <p:spPr bwMode="auto">
          <a:xfrm>
            <a:off x="4754563" y="6407150"/>
            <a:ext cx="3843337" cy="184150"/>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2009 Gallup</a:t>
            </a:r>
            <a:r>
              <a:rPr lang="en-US" sz="600" dirty="0">
                <a:latin typeface="Georgia" pitchFamily="18" charset="0"/>
              </a:rPr>
              <a:t>, Inc. All rights reserved.</a:t>
            </a:r>
          </a:p>
        </p:txBody>
      </p:sp>
      <p:graphicFrame>
        <p:nvGraphicFramePr>
          <p:cNvPr id="12" name="Table 11"/>
          <p:cNvGraphicFramePr>
            <a:graphicFrameLocks noGrp="1"/>
          </p:cNvGraphicFramePr>
          <p:nvPr/>
        </p:nvGraphicFramePr>
        <p:xfrm>
          <a:off x="1900065" y="914406"/>
          <a:ext cx="5577840" cy="5035140"/>
        </p:xfrm>
        <a:graphic>
          <a:graphicData uri="http://schemas.openxmlformats.org/drawingml/2006/table">
            <a:tbl>
              <a:tblPr/>
              <a:tblGrid>
                <a:gridCol w="3200400"/>
                <a:gridCol w="548640"/>
                <a:gridCol w="548640"/>
                <a:gridCol w="548640"/>
                <a:gridCol w="731520"/>
              </a:tblGrid>
              <a:tr h="152580">
                <a:tc>
                  <a:txBody>
                    <a:bodyPr/>
                    <a:lstStyle/>
                    <a:p>
                      <a:pPr algn="l" fontAlgn="b"/>
                      <a:endParaRPr lang="en-US" sz="900" b="0" i="0" u="none" strike="noStrike" dirty="0">
                        <a:solidFill>
                          <a:srgbClr val="000000"/>
                        </a:solidFill>
                        <a:latin typeface="Courier New"/>
                        <a:cs typeface="+mj-cs"/>
                      </a:endParaRPr>
                    </a:p>
                  </a:txBody>
                  <a:tcPr marL="6158" marR="6158" marT="6158" marB="0" anchor="b">
                    <a:lnL>
                      <a:noFill/>
                    </a:lnL>
                    <a:lnR>
                      <a:noFill/>
                    </a:lnR>
                    <a:lnT>
                      <a:noFill/>
                    </a:lnT>
                    <a:lnB>
                      <a:noFill/>
                    </a:lnB>
                  </a:tcPr>
                </a:tc>
                <a:tc>
                  <a:txBody>
                    <a:bodyPr/>
                    <a:lstStyle/>
                    <a:p>
                      <a:pPr algn="r" fontAlgn="b"/>
                      <a:r>
                        <a:rPr lang="en-US" sz="900" b="1" i="0" u="none" strike="noStrike" dirty="0">
                          <a:solidFill>
                            <a:srgbClr val="000000"/>
                          </a:solidFill>
                          <a:latin typeface="Calibri"/>
                          <a:cs typeface="+mj-cs"/>
                        </a:rPr>
                        <a:t>b</a:t>
                      </a:r>
                    </a:p>
                  </a:txBody>
                  <a:tcPr marL="6158" marR="6158" marT="6158" marB="0" anchor="b">
                    <a:lnL>
                      <a:noFill/>
                    </a:lnL>
                    <a:lnR>
                      <a:noFill/>
                    </a:lnR>
                    <a:lnT>
                      <a:noFill/>
                    </a:lnT>
                    <a:lnB>
                      <a:noFill/>
                    </a:lnB>
                  </a:tcPr>
                </a:tc>
                <a:tc>
                  <a:txBody>
                    <a:bodyPr/>
                    <a:lstStyle/>
                    <a:p>
                      <a:pPr algn="r" fontAlgn="b"/>
                      <a:r>
                        <a:rPr lang="en-US" sz="900" b="1" i="0" u="none" strike="noStrike" dirty="0" smtClean="0">
                          <a:solidFill>
                            <a:srgbClr val="000000"/>
                          </a:solidFill>
                          <a:latin typeface="Calibri"/>
                          <a:cs typeface="+mj-cs"/>
                        </a:rPr>
                        <a:t>SE</a:t>
                      </a:r>
                      <a:endParaRPr lang="en-US" sz="900" b="1" i="0" u="none" strike="noStrike" dirty="0">
                        <a:solidFill>
                          <a:srgbClr val="000000"/>
                        </a:solidFill>
                        <a:latin typeface="Calibri"/>
                        <a:cs typeface="+mj-cs"/>
                      </a:endParaRPr>
                    </a:p>
                  </a:txBody>
                  <a:tcPr marL="6158" marR="6158" marT="6158" marB="0" anchor="b">
                    <a:lnL>
                      <a:noFill/>
                    </a:lnL>
                    <a:lnR>
                      <a:noFill/>
                    </a:lnR>
                    <a:lnT>
                      <a:noFill/>
                    </a:lnT>
                    <a:lnB>
                      <a:noFill/>
                    </a:lnB>
                  </a:tcPr>
                </a:tc>
                <a:tc>
                  <a:txBody>
                    <a:bodyPr/>
                    <a:lstStyle/>
                    <a:p>
                      <a:pPr algn="r" fontAlgn="b"/>
                      <a:r>
                        <a:rPr lang="en-US" sz="900" b="1" i="0" u="none" strike="noStrike" dirty="0">
                          <a:solidFill>
                            <a:srgbClr val="000000"/>
                          </a:solidFill>
                          <a:latin typeface="Calibri"/>
                          <a:cs typeface="+mj-cs"/>
                        </a:rPr>
                        <a:t>OR</a:t>
                      </a:r>
                    </a:p>
                  </a:txBody>
                  <a:tcPr marL="6158" marR="6158" marT="6158" marB="0" anchor="b">
                    <a:lnL>
                      <a:noFill/>
                    </a:lnL>
                    <a:lnR>
                      <a:noFill/>
                    </a:lnR>
                    <a:lnT>
                      <a:noFill/>
                    </a:lnT>
                    <a:lnB>
                      <a:noFill/>
                    </a:lnB>
                  </a:tcPr>
                </a:tc>
                <a:tc>
                  <a:txBody>
                    <a:bodyPr/>
                    <a:lstStyle/>
                    <a:p>
                      <a:pPr algn="l" fontAlgn="b"/>
                      <a:r>
                        <a:rPr lang="en-US" sz="900" b="1" i="0" u="none" strike="noStrike" dirty="0">
                          <a:solidFill>
                            <a:srgbClr val="000000"/>
                          </a:solidFill>
                          <a:latin typeface="Calibri"/>
                          <a:cs typeface="+mj-cs"/>
                        </a:rPr>
                        <a:t>Sig.</a:t>
                      </a: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Intercept</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-3.83</a:t>
                      </a:r>
                    </a:p>
                  </a:txBody>
                  <a:tcPr marL="6158" marR="6158" marT="6158"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0.20</a:t>
                      </a:r>
                    </a:p>
                  </a:txBody>
                  <a:tcPr marL="9525" marR="9525" marT="9525"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0.02</a:t>
                      </a:r>
                    </a:p>
                  </a:txBody>
                  <a:tcPr marL="6158" marR="6158" marT="6158"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Sex (male)</a:t>
                      </a:r>
                    </a:p>
                  </a:txBody>
                  <a:tcPr marL="6158" marR="6158" marT="6158"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0.16</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0.08</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1.17</a:t>
                      </a:r>
                    </a:p>
                  </a:txBody>
                  <a:tcPr marL="6158" marR="6158" marT="6158" marB="0" anchor="b">
                    <a:lnL>
                      <a:noFill/>
                    </a:lnL>
                    <a:lnR>
                      <a:noFill/>
                    </a:lnR>
                    <a:lnT>
                      <a:noFill/>
                    </a:lnT>
                    <a:lnB>
                      <a:noFill/>
                    </a:lnB>
                  </a:tcPr>
                </a:tc>
                <a:tc>
                  <a:txBody>
                    <a:bodyPr/>
                    <a:lstStyle/>
                    <a:p>
                      <a:pPr algn="l" fontAlgn="b"/>
                      <a:r>
                        <a:rPr lang="en-US" sz="900" b="0" i="0" u="none" strike="noStrike">
                          <a:solidFill>
                            <a:srgbClr val="000000"/>
                          </a:solidFill>
                          <a:latin typeface="Calibri"/>
                          <a:cs typeface="+mj-cs"/>
                        </a:rPr>
                        <a:t>n.s.</a:t>
                      </a: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Age (15 to 34)</a:t>
                      </a:r>
                    </a:p>
                  </a:txBody>
                  <a:tcPr marL="6158" marR="6158" marT="6158"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0.54</a:t>
                      </a:r>
                    </a:p>
                  </a:txBody>
                  <a:tcPr marL="6158" marR="6158" marT="6158"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0.09</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1.71</a:t>
                      </a:r>
                    </a:p>
                  </a:txBody>
                  <a:tcPr marL="6158" marR="6158" marT="6158"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Education</a:t>
                      </a:r>
                    </a:p>
                  </a:txBody>
                  <a:tcPr marL="6158" marR="6158" marT="6158" marB="0" anchor="b">
                    <a:lnL>
                      <a:noFill/>
                    </a:lnL>
                    <a:lnR>
                      <a:noFill/>
                    </a:lnR>
                    <a:lnT>
                      <a:noFill/>
                    </a:lnT>
                    <a:lnB>
                      <a:noFill/>
                    </a:lnB>
                  </a:tcPr>
                </a:tc>
                <a:tc>
                  <a:txBody>
                    <a:bodyPr/>
                    <a:lstStyle/>
                    <a:p>
                      <a:pPr algn="l" fontAlgn="b"/>
                      <a:r>
                        <a:rPr lang="en-US" sz="900" b="0" i="0" u="none" strike="noStrike">
                          <a:solidFill>
                            <a:srgbClr val="000000"/>
                          </a:solidFill>
                          <a:latin typeface="Calibri"/>
                          <a:cs typeface="+mj-cs"/>
                        </a:rPr>
                        <a:t> </a:t>
                      </a:r>
                    </a:p>
                  </a:txBody>
                  <a:tcPr marL="6158" marR="6158" marT="6158"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r>
                        <a:rPr lang="en-US" sz="900" b="0" i="0" u="none" strike="noStrike">
                          <a:solidFill>
                            <a:srgbClr val="000000"/>
                          </a:solidFill>
                          <a:latin typeface="Calibri"/>
                          <a:cs typeface="+mj-cs"/>
                        </a:rPr>
                        <a:t> </a:t>
                      </a:r>
                    </a:p>
                  </a:txBody>
                  <a:tcPr marL="6158" marR="6158" marT="6158"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Secondary</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0.24</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0.12</a:t>
                      </a:r>
                    </a:p>
                  </a:txBody>
                  <a:tcPr marL="9525" marR="9525" marT="9525"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1.27</a:t>
                      </a:r>
                    </a:p>
                  </a:txBody>
                  <a:tcPr marL="6158" marR="6158" marT="6158"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Tertiary</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0.51</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0.13</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1.66</a:t>
                      </a:r>
                    </a:p>
                  </a:txBody>
                  <a:tcPr marL="6158" marR="6158" marT="6158"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Marital status (married)</a:t>
                      </a:r>
                    </a:p>
                  </a:txBody>
                  <a:tcPr marL="6158" marR="6158" marT="6158"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-0.30</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0.08</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0.74</a:t>
                      </a:r>
                    </a:p>
                  </a:txBody>
                  <a:tcPr marL="6158" marR="6158" marT="6158"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Region</a:t>
                      </a:r>
                    </a:p>
                  </a:txBody>
                  <a:tcPr marL="6158" marR="6158" marT="6158"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 </a:t>
                      </a:r>
                    </a:p>
                  </a:txBody>
                  <a:tcPr marL="6158" marR="6158" marT="6158"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r>
                        <a:rPr lang="en-US" sz="900" b="0" i="0" u="none" strike="noStrike">
                          <a:solidFill>
                            <a:srgbClr val="000000"/>
                          </a:solidFill>
                          <a:latin typeface="Calibri"/>
                          <a:cs typeface="+mj-cs"/>
                        </a:rPr>
                        <a:t> </a:t>
                      </a:r>
                    </a:p>
                  </a:txBody>
                  <a:tcPr marL="6158" marR="6158" marT="6158"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Northern </a:t>
                      </a:r>
                      <a:r>
                        <a:rPr lang="en-US" sz="900" b="0" i="0" u="none" strike="noStrike" dirty="0">
                          <a:solidFill>
                            <a:srgbClr val="000000"/>
                          </a:solidFill>
                          <a:latin typeface="Arial"/>
                          <a:cs typeface="+mj-cs"/>
                        </a:rPr>
                        <a:t>Europe</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1.03</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0.14</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2.80</a:t>
                      </a:r>
                    </a:p>
                  </a:txBody>
                  <a:tcPr marL="6158" marR="6158" marT="6158"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Western </a:t>
                      </a:r>
                      <a:r>
                        <a:rPr lang="en-US" sz="900" b="0" i="0" u="none" strike="noStrike" dirty="0">
                          <a:solidFill>
                            <a:srgbClr val="000000"/>
                          </a:solidFill>
                          <a:latin typeface="Arial"/>
                          <a:cs typeface="+mj-cs"/>
                        </a:rPr>
                        <a:t>&amp; Central Europe</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0.78</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0.12</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2.18</a:t>
                      </a:r>
                    </a:p>
                  </a:txBody>
                  <a:tcPr marL="6158" marR="6158" marT="6158"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Southern </a:t>
                      </a:r>
                      <a:r>
                        <a:rPr lang="en-US" sz="900" b="0" i="0" u="none" strike="noStrike" dirty="0">
                          <a:solidFill>
                            <a:srgbClr val="000000"/>
                          </a:solidFill>
                          <a:latin typeface="Arial"/>
                          <a:cs typeface="+mj-cs"/>
                        </a:rPr>
                        <a:t>Europe</a:t>
                      </a:r>
                    </a:p>
                  </a:txBody>
                  <a:tcPr marL="6158" marR="6158" marT="6158"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0.23</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0.13</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1.26</a:t>
                      </a:r>
                    </a:p>
                  </a:txBody>
                  <a:tcPr marL="6158" marR="6158" marT="6158" marB="0" anchor="b">
                    <a:lnL>
                      <a:noFill/>
                    </a:lnL>
                    <a:lnR>
                      <a:noFill/>
                    </a:lnR>
                    <a:lnT>
                      <a:noFill/>
                    </a:lnT>
                    <a:lnB>
                      <a:noFill/>
                    </a:lnB>
                  </a:tcPr>
                </a:tc>
                <a:tc>
                  <a:txBody>
                    <a:bodyPr/>
                    <a:lstStyle/>
                    <a:p>
                      <a:pPr algn="l" fontAlgn="b"/>
                      <a:r>
                        <a:rPr lang="en-US" sz="900" b="0" i="0" u="none" strike="noStrike" dirty="0" err="1">
                          <a:solidFill>
                            <a:srgbClr val="000000"/>
                          </a:solidFill>
                          <a:latin typeface="Calibri"/>
                          <a:cs typeface="+mj-cs"/>
                        </a:rPr>
                        <a:t>n.s</a:t>
                      </a:r>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Asia-Pacific</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0.66</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0.12</a:t>
                      </a:r>
                    </a:p>
                  </a:txBody>
                  <a:tcPr marL="9525" marR="9525" marT="9525"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1.94</a:t>
                      </a:r>
                    </a:p>
                  </a:txBody>
                  <a:tcPr marL="6158" marR="6158" marT="6158"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Dissatisfied with city/area</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0.68</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0.11</a:t>
                      </a:r>
                    </a:p>
                  </a:txBody>
                  <a:tcPr marL="9525" marR="9525" marT="9525"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1.98</a:t>
                      </a:r>
                    </a:p>
                  </a:txBody>
                  <a:tcPr marL="6158" marR="6158" marT="6158" marB="0" anchor="b">
                    <a:lnL>
                      <a:noFill/>
                    </a:lnL>
                    <a:lnR>
                      <a:noFill/>
                    </a:lnR>
                    <a:lnT>
                      <a:noFill/>
                    </a:lnT>
                    <a:lnB>
                      <a:noFill/>
                    </a:lnB>
                  </a:tcPr>
                </a:tc>
                <a:tc>
                  <a:txBody>
                    <a:bodyPr/>
                    <a:lstStyle/>
                    <a:p>
                      <a:pPr algn="l" fontAlgn="b"/>
                      <a:r>
                        <a:rPr lang="en-US" sz="900" b="0" i="0" u="none" strike="noStrike">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No confidence in local police</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0.50</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0.09</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1.64</a:t>
                      </a:r>
                    </a:p>
                  </a:txBody>
                  <a:tcPr marL="6158" marR="6158" marT="6158"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Children are not treated with respect</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0.29</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0.09</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1.34</a:t>
                      </a:r>
                    </a:p>
                  </a:txBody>
                  <a:tcPr marL="6158" marR="6158" marT="6158"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Corruption widespread in government</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0.24</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0.11</a:t>
                      </a:r>
                    </a:p>
                  </a:txBody>
                  <a:tcPr marL="9525" marR="9525" marT="9525"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1.28</a:t>
                      </a:r>
                    </a:p>
                  </a:txBody>
                  <a:tcPr marL="6158" marR="6158" marT="6158"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Disapprove of country's leadership</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0.34</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0.09</a:t>
                      </a:r>
                    </a:p>
                  </a:txBody>
                  <a:tcPr marL="9525" marR="9525" marT="9525"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1.40</a:t>
                      </a:r>
                    </a:p>
                  </a:txBody>
                  <a:tcPr marL="6158" marR="6158" marT="6158"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Most people afraid to express political views</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0.31</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0.12</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1.36</a:t>
                      </a:r>
                    </a:p>
                  </a:txBody>
                  <a:tcPr marL="6158" marR="6158" marT="6158"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Economic conditions in country are poor</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0.28</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0.08</a:t>
                      </a:r>
                    </a:p>
                  </a:txBody>
                  <a:tcPr marL="9525" marR="9525" marT="9525"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1.33</a:t>
                      </a:r>
                    </a:p>
                  </a:txBody>
                  <a:tcPr marL="6158" marR="6158" marT="6158"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Economic conditions in country getting worse</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0.15</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0.09</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1.16</a:t>
                      </a:r>
                    </a:p>
                  </a:txBody>
                  <a:tcPr marL="6158" marR="6158" marT="6158" marB="0" anchor="b">
                    <a:lnL>
                      <a:noFill/>
                    </a:lnL>
                    <a:lnR>
                      <a:noFill/>
                    </a:lnR>
                    <a:lnT>
                      <a:noFill/>
                    </a:lnT>
                    <a:lnB>
                      <a:noFill/>
                    </a:lnB>
                  </a:tcPr>
                </a:tc>
                <a:tc>
                  <a:txBody>
                    <a:bodyPr/>
                    <a:lstStyle/>
                    <a:p>
                      <a:pPr algn="l" fontAlgn="b"/>
                      <a:r>
                        <a:rPr lang="en-US" sz="900" b="0" i="0" u="none" strike="noStrike">
                          <a:solidFill>
                            <a:srgbClr val="000000"/>
                          </a:solidFill>
                          <a:latin typeface="Calibri"/>
                          <a:cs typeface="+mj-cs"/>
                        </a:rPr>
                        <a:t>n.s.</a:t>
                      </a: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Bad time to find job in city/area</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-0.05</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0.10</a:t>
                      </a:r>
                    </a:p>
                  </a:txBody>
                  <a:tcPr marL="9525" marR="9525" marT="9525"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0.95</a:t>
                      </a:r>
                    </a:p>
                  </a:txBody>
                  <a:tcPr marL="6158" marR="6158" marT="6158" marB="0" anchor="b">
                    <a:lnL>
                      <a:noFill/>
                    </a:lnL>
                    <a:lnR>
                      <a:noFill/>
                    </a:lnR>
                    <a:lnT>
                      <a:noFill/>
                    </a:lnT>
                    <a:lnB>
                      <a:noFill/>
                    </a:lnB>
                  </a:tcPr>
                </a:tc>
                <a:tc>
                  <a:txBody>
                    <a:bodyPr/>
                    <a:lstStyle/>
                    <a:p>
                      <a:pPr algn="l" fontAlgn="b"/>
                      <a:r>
                        <a:rPr lang="en-US" sz="900" b="0" i="0" u="none" strike="noStrike" dirty="0" err="1">
                          <a:solidFill>
                            <a:srgbClr val="000000"/>
                          </a:solidFill>
                          <a:latin typeface="Calibri"/>
                          <a:cs typeface="+mj-cs"/>
                        </a:rPr>
                        <a:t>n.s</a:t>
                      </a:r>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Corruption widespread in business</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0.30</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0.10</a:t>
                      </a:r>
                    </a:p>
                  </a:txBody>
                  <a:tcPr marL="9525" marR="9525" marT="9525"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1.35</a:t>
                      </a:r>
                    </a:p>
                  </a:txBody>
                  <a:tcPr marL="6158" marR="6158" marT="6158"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Planning to start your business</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0.04</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0.17</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1.04</a:t>
                      </a:r>
                    </a:p>
                  </a:txBody>
                  <a:tcPr marL="6158" marR="6158" marT="6158" marB="0" anchor="b">
                    <a:lnL>
                      <a:noFill/>
                    </a:lnL>
                    <a:lnR>
                      <a:noFill/>
                    </a:lnR>
                    <a:lnT>
                      <a:noFill/>
                    </a:lnT>
                    <a:lnB>
                      <a:noFill/>
                    </a:lnB>
                  </a:tcPr>
                </a:tc>
                <a:tc>
                  <a:txBody>
                    <a:bodyPr/>
                    <a:lstStyle/>
                    <a:p>
                      <a:pPr algn="l" fontAlgn="b"/>
                      <a:r>
                        <a:rPr lang="en-US" sz="900" b="0" i="0" u="none" strike="noStrike" dirty="0" err="1">
                          <a:solidFill>
                            <a:srgbClr val="000000"/>
                          </a:solidFill>
                          <a:latin typeface="Calibri"/>
                          <a:cs typeface="+mj-cs"/>
                        </a:rPr>
                        <a:t>n.s</a:t>
                      </a:r>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Can count on help from relatives/friends in another country</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0.67</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0.09</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1.94</a:t>
                      </a:r>
                    </a:p>
                  </a:txBody>
                  <a:tcPr marL="6158" marR="6158" marT="6158"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Members of  household gone to live in another country</a:t>
                      </a:r>
                    </a:p>
                  </a:txBody>
                  <a:tcPr marL="6158" marR="6158" marT="6158" marB="0" anchor="b">
                    <a:lnL>
                      <a:noFill/>
                    </a:lnL>
                    <a:lnR>
                      <a:noFill/>
                    </a:lnR>
                    <a:lnT>
                      <a:noFill/>
                    </a:lnT>
                    <a:lnB>
                      <a:noFill/>
                    </a:lnB>
                  </a:tcPr>
                </a:tc>
                <a:tc>
                  <a:txBody>
                    <a:bodyPr/>
                    <a:lstStyle/>
                    <a:p>
                      <a:pPr algn="l" fontAlgn="b"/>
                      <a:r>
                        <a:rPr lang="en-US" sz="900" b="0" i="0" u="none" strike="noStrike">
                          <a:solidFill>
                            <a:srgbClr val="000000"/>
                          </a:solidFill>
                          <a:latin typeface="Calibri"/>
                          <a:cs typeface="+mj-cs"/>
                        </a:rPr>
                        <a:t> </a:t>
                      </a:r>
                    </a:p>
                  </a:txBody>
                  <a:tcPr marL="6158" marR="6158" marT="6158"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r>
                        <a:rPr lang="en-US" sz="900" b="0" i="0" u="none" strike="noStrike">
                          <a:solidFill>
                            <a:srgbClr val="000000"/>
                          </a:solidFill>
                          <a:latin typeface="Calibri"/>
                          <a:cs typeface="+mj-cs"/>
                        </a:rPr>
                        <a:t> </a:t>
                      </a:r>
                    </a:p>
                  </a:txBody>
                  <a:tcPr marL="6158" marR="6158" marT="6158"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Yes – still there</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0.45</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0.15</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1.94</a:t>
                      </a:r>
                    </a:p>
                  </a:txBody>
                  <a:tcPr marL="6158" marR="6158" marT="6158"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Yes – returned</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0.51</a:t>
                      </a:r>
                    </a:p>
                  </a:txBody>
                  <a:tcPr marL="6158" marR="6158" marT="6158"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0.16</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1.56</a:t>
                      </a:r>
                    </a:p>
                  </a:txBody>
                  <a:tcPr marL="6158" marR="6158" marT="6158"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endParaRPr lang="en-US" sz="900" b="0" i="0" u="none" strike="noStrike">
                        <a:solidFill>
                          <a:srgbClr val="000000"/>
                        </a:solidFill>
                        <a:latin typeface="Calibri"/>
                        <a:cs typeface="+mj-cs"/>
                      </a:endParaRPr>
                    </a:p>
                  </a:txBody>
                  <a:tcPr marL="6158" marR="6158" marT="6158"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6158" marR="6158" marT="6158"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6158" marR="6158" marT="6158"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6158" marR="6158" marT="6158"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n</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25806</a:t>
                      </a:r>
                    </a:p>
                  </a:txBody>
                  <a:tcPr marL="6158" marR="6158" marT="6158"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6158" marR="6158" marT="6158"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6158" marR="6158" marT="6158"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Cox &amp; Snell </a:t>
                      </a:r>
                      <a:r>
                        <a:rPr lang="en-US" sz="900" b="0" i="0" u="none" strike="noStrike" dirty="0" smtClean="0">
                          <a:solidFill>
                            <a:srgbClr val="000000"/>
                          </a:solidFill>
                          <a:latin typeface="Arial"/>
                          <a:cs typeface="+mj-cs"/>
                        </a:rPr>
                        <a:t>R</a:t>
                      </a:r>
                      <a:r>
                        <a:rPr lang="en-US" sz="900" b="0" i="0" u="none" strike="noStrike" baseline="30000" dirty="0" smtClean="0">
                          <a:solidFill>
                            <a:srgbClr val="000000"/>
                          </a:solidFill>
                          <a:latin typeface="Arial"/>
                          <a:cs typeface="+mj-cs"/>
                        </a:rPr>
                        <a:t>2</a:t>
                      </a:r>
                      <a:endParaRPr lang="en-US" sz="900" b="0" i="0" u="none" strike="noStrike" baseline="30000"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0.11</a:t>
                      </a:r>
                    </a:p>
                  </a:txBody>
                  <a:tcPr marL="6158" marR="6158" marT="6158"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6158" marR="6158" marT="6158"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6158" marR="6158" marT="6158"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9144" marT="9144" marB="0" anchor="b">
                    <a:lnL>
                      <a:noFill/>
                    </a:lnL>
                    <a:lnR>
                      <a:noFill/>
                    </a:lnR>
                    <a:lnT>
                      <a:noFill/>
                    </a:lnT>
                    <a:lnB>
                      <a:noFill/>
                    </a:lnB>
                  </a:tcPr>
                </a:tc>
              </a:tr>
              <a:tr h="152580">
                <a:tc>
                  <a:txBody>
                    <a:bodyPr/>
                    <a:lstStyle/>
                    <a:p>
                      <a:pPr algn="l" fontAlgn="b"/>
                      <a:r>
                        <a:rPr lang="en-US" sz="900" b="0" i="0" u="none" strike="noStrike" dirty="0" err="1">
                          <a:solidFill>
                            <a:srgbClr val="000000"/>
                          </a:solidFill>
                          <a:latin typeface="Arial"/>
                          <a:cs typeface="+mj-cs"/>
                        </a:rPr>
                        <a:t>Nagelkerke</a:t>
                      </a:r>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R</a:t>
                      </a:r>
                      <a:r>
                        <a:rPr lang="en-US" sz="900" b="0" i="0" u="none" strike="noStrike" baseline="30000" dirty="0" smtClean="0">
                          <a:solidFill>
                            <a:srgbClr val="000000"/>
                          </a:solidFill>
                          <a:latin typeface="Arial"/>
                          <a:cs typeface="+mj-cs"/>
                        </a:rPr>
                        <a:t>2</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0.19</a:t>
                      </a:r>
                    </a:p>
                  </a:txBody>
                  <a:tcPr marL="6158" marR="6158" marT="6158"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6158" marR="6158" marT="6158"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6158" marR="6158" marT="6158"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Likelihood Ratio </a:t>
                      </a:r>
                      <a:r>
                        <a:rPr lang="en-US" sz="900" b="0" i="0" u="none" strike="noStrike" dirty="0" smtClean="0">
                          <a:solidFill>
                            <a:srgbClr val="000000"/>
                          </a:solidFill>
                          <a:latin typeface="Arial"/>
                          <a:cs typeface="+mj-cs"/>
                        </a:rPr>
                        <a:t>R</a:t>
                      </a:r>
                      <a:r>
                        <a:rPr lang="en-US" sz="900" b="0" i="0" u="none" strike="noStrike" baseline="30000" dirty="0" smtClean="0">
                          <a:solidFill>
                            <a:srgbClr val="000000"/>
                          </a:solidFill>
                          <a:latin typeface="Arial"/>
                          <a:cs typeface="+mj-cs"/>
                        </a:rPr>
                        <a:t>2</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0.12</a:t>
                      </a:r>
                    </a:p>
                  </a:txBody>
                  <a:tcPr marL="6158" marR="6158" marT="6158"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6158" marR="6158" marT="6158"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6158" marR="6158" marT="6158"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9144" marT="9144" marB="0" anchor="b">
                    <a:lnL>
                      <a:noFill/>
                    </a:lnL>
                    <a:lnR>
                      <a:noFill/>
                    </a:lnR>
                    <a:lnT>
                      <a:noFill/>
                    </a:lnT>
                    <a:lnB>
                      <a:noFill/>
                    </a:lnB>
                  </a:tcPr>
                </a:tc>
              </a:tr>
            </a:tbl>
          </a:graphicData>
        </a:graphic>
      </p:graphicFrame>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29C31B00-4D2B-4374-8A60-4D8116EA6978}" type="slidenum">
              <a:rPr lang="en-US" smtClean="0"/>
              <a:pPr>
                <a:defRPr/>
              </a:pPr>
              <a:t>33</a:t>
            </a:fld>
            <a:endParaRPr lang="en-US" dirty="0"/>
          </a:p>
        </p:txBody>
      </p:sp>
      <p:sp>
        <p:nvSpPr>
          <p:cNvPr id="4" name="Title 3"/>
          <p:cNvSpPr>
            <a:spLocks noGrp="1"/>
          </p:cNvSpPr>
          <p:nvPr>
            <p:ph type="title"/>
          </p:nvPr>
        </p:nvSpPr>
        <p:spPr/>
        <p:txBody>
          <a:bodyPr/>
          <a:lstStyle/>
          <a:p>
            <a:r>
              <a:rPr lang="en-US" dirty="0" smtClean="0"/>
              <a:t>Logistic Regression: HDI 2</a:t>
            </a:r>
            <a:endParaRPr lang="en-US" sz="2500" dirty="0"/>
          </a:p>
        </p:txBody>
      </p:sp>
      <p:sp>
        <p:nvSpPr>
          <p:cNvPr id="6" name="Text Box 4"/>
          <p:cNvSpPr txBox="1">
            <a:spLocks noChangeArrowheads="1"/>
          </p:cNvSpPr>
          <p:nvPr/>
        </p:nvSpPr>
        <p:spPr bwMode="auto">
          <a:xfrm>
            <a:off x="4754563" y="6407150"/>
            <a:ext cx="3843337" cy="184150"/>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2009 Gallup</a:t>
            </a:r>
            <a:r>
              <a:rPr lang="en-US" sz="600" dirty="0">
                <a:latin typeface="Georgia" pitchFamily="18" charset="0"/>
              </a:rPr>
              <a:t>, Inc. All rights reserved.</a:t>
            </a:r>
          </a:p>
        </p:txBody>
      </p:sp>
      <p:graphicFrame>
        <p:nvGraphicFramePr>
          <p:cNvPr id="12" name="Table 11"/>
          <p:cNvGraphicFramePr>
            <a:graphicFrameLocks noGrp="1"/>
          </p:cNvGraphicFramePr>
          <p:nvPr/>
        </p:nvGraphicFramePr>
        <p:xfrm>
          <a:off x="1900065" y="914406"/>
          <a:ext cx="5577840" cy="5035140"/>
        </p:xfrm>
        <a:graphic>
          <a:graphicData uri="http://schemas.openxmlformats.org/drawingml/2006/table">
            <a:tbl>
              <a:tblPr/>
              <a:tblGrid>
                <a:gridCol w="3200400"/>
                <a:gridCol w="548640"/>
                <a:gridCol w="548640"/>
                <a:gridCol w="548640"/>
                <a:gridCol w="731520"/>
              </a:tblGrid>
              <a:tr h="152580">
                <a:tc>
                  <a:txBody>
                    <a:bodyPr/>
                    <a:lstStyle/>
                    <a:p>
                      <a:pPr algn="l" fontAlgn="b"/>
                      <a:endParaRPr lang="en-US" sz="900" b="0" i="0" u="none" strike="noStrike" dirty="0">
                        <a:solidFill>
                          <a:srgbClr val="000000"/>
                        </a:solidFill>
                        <a:latin typeface="Courier New"/>
                        <a:cs typeface="+mj-cs"/>
                      </a:endParaRPr>
                    </a:p>
                  </a:txBody>
                  <a:tcPr marL="6158" marR="6158" marT="6158" marB="0" anchor="b">
                    <a:lnL>
                      <a:noFill/>
                    </a:lnL>
                    <a:lnR>
                      <a:noFill/>
                    </a:lnR>
                    <a:lnT>
                      <a:noFill/>
                    </a:lnT>
                    <a:lnB>
                      <a:noFill/>
                    </a:lnB>
                  </a:tcPr>
                </a:tc>
                <a:tc>
                  <a:txBody>
                    <a:bodyPr/>
                    <a:lstStyle/>
                    <a:p>
                      <a:pPr algn="r" fontAlgn="b"/>
                      <a:r>
                        <a:rPr lang="en-US" sz="900" b="1" i="0" u="none" strike="noStrike" dirty="0">
                          <a:solidFill>
                            <a:srgbClr val="000000"/>
                          </a:solidFill>
                          <a:latin typeface="Calibri"/>
                          <a:cs typeface="+mj-cs"/>
                        </a:rPr>
                        <a:t>b</a:t>
                      </a:r>
                    </a:p>
                  </a:txBody>
                  <a:tcPr marL="6158" marR="6158" marT="6158" marB="0" anchor="b">
                    <a:lnL>
                      <a:noFill/>
                    </a:lnL>
                    <a:lnR>
                      <a:noFill/>
                    </a:lnR>
                    <a:lnT>
                      <a:noFill/>
                    </a:lnT>
                    <a:lnB>
                      <a:noFill/>
                    </a:lnB>
                  </a:tcPr>
                </a:tc>
                <a:tc>
                  <a:txBody>
                    <a:bodyPr/>
                    <a:lstStyle/>
                    <a:p>
                      <a:pPr algn="r" fontAlgn="b"/>
                      <a:r>
                        <a:rPr lang="en-US" sz="900" b="1" i="0" u="none" strike="noStrike" dirty="0" smtClean="0">
                          <a:solidFill>
                            <a:srgbClr val="000000"/>
                          </a:solidFill>
                          <a:latin typeface="Calibri"/>
                          <a:cs typeface="+mj-cs"/>
                        </a:rPr>
                        <a:t>SE</a:t>
                      </a:r>
                      <a:endParaRPr lang="en-US" sz="900" b="1" i="0" u="none" strike="noStrike" dirty="0">
                        <a:solidFill>
                          <a:srgbClr val="000000"/>
                        </a:solidFill>
                        <a:latin typeface="Calibri"/>
                        <a:cs typeface="+mj-cs"/>
                      </a:endParaRPr>
                    </a:p>
                  </a:txBody>
                  <a:tcPr marL="6158" marR="6158" marT="6158" marB="0" anchor="b">
                    <a:lnL>
                      <a:noFill/>
                    </a:lnL>
                    <a:lnR>
                      <a:noFill/>
                    </a:lnR>
                    <a:lnT>
                      <a:noFill/>
                    </a:lnT>
                    <a:lnB>
                      <a:noFill/>
                    </a:lnB>
                  </a:tcPr>
                </a:tc>
                <a:tc>
                  <a:txBody>
                    <a:bodyPr/>
                    <a:lstStyle/>
                    <a:p>
                      <a:pPr algn="r" fontAlgn="b"/>
                      <a:r>
                        <a:rPr lang="en-US" sz="900" b="1" i="0" u="none" strike="noStrike" dirty="0">
                          <a:solidFill>
                            <a:srgbClr val="000000"/>
                          </a:solidFill>
                          <a:latin typeface="Calibri"/>
                          <a:cs typeface="+mj-cs"/>
                        </a:rPr>
                        <a:t>OR</a:t>
                      </a:r>
                    </a:p>
                  </a:txBody>
                  <a:tcPr marL="6158" marR="6158" marT="6158" marB="0" anchor="b">
                    <a:lnL>
                      <a:noFill/>
                    </a:lnL>
                    <a:lnR>
                      <a:noFill/>
                    </a:lnR>
                    <a:lnT>
                      <a:noFill/>
                    </a:lnT>
                    <a:lnB>
                      <a:noFill/>
                    </a:lnB>
                  </a:tcPr>
                </a:tc>
                <a:tc>
                  <a:txBody>
                    <a:bodyPr/>
                    <a:lstStyle/>
                    <a:p>
                      <a:pPr algn="l" fontAlgn="b"/>
                      <a:r>
                        <a:rPr lang="en-US" sz="900" b="1" i="0" u="none" strike="noStrike" dirty="0">
                          <a:solidFill>
                            <a:srgbClr val="000000"/>
                          </a:solidFill>
                          <a:latin typeface="Calibri"/>
                          <a:cs typeface="+mj-cs"/>
                        </a:rPr>
                        <a:t>Sig.</a:t>
                      </a: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Intercept</a:t>
                      </a:r>
                    </a:p>
                  </a:txBody>
                  <a:tcPr marL="6158" marR="6158" marT="6158"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-3.89</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0.20</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0.02</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Sex (male)</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0.31</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0.07</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1.37</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Age (15 to 34)</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0.86</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0.07</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2.37</a:t>
                      </a:r>
                    </a:p>
                  </a:txBody>
                  <a:tcPr marL="9525" marR="9525" marT="9525" marB="0" anchor="b">
                    <a:lnL>
                      <a:noFill/>
                    </a:lnL>
                    <a:lnR>
                      <a:noFill/>
                    </a:lnR>
                    <a:lnT>
                      <a:noFill/>
                    </a:lnT>
                    <a:lnB>
                      <a:noFill/>
                    </a:lnB>
                  </a:tcPr>
                </a:tc>
                <a:tc>
                  <a:txBody>
                    <a:bodyPr/>
                    <a:lstStyle/>
                    <a:p>
                      <a:pPr algn="l" fontAlgn="b"/>
                      <a:r>
                        <a:rPr lang="en-US" sz="900" b="0" i="0" u="none" strike="noStrike">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Education</a:t>
                      </a:r>
                    </a:p>
                  </a:txBody>
                  <a:tcPr marL="6158" marR="6158" marT="6158" marB="0" anchor="b">
                    <a:lnL>
                      <a:noFill/>
                    </a:lnL>
                    <a:lnR>
                      <a:noFill/>
                    </a:lnR>
                    <a:lnT>
                      <a:noFill/>
                    </a:lnT>
                    <a:lnB>
                      <a:noFill/>
                    </a:lnB>
                  </a:tcPr>
                </a:tc>
                <a:tc>
                  <a:txBody>
                    <a:bodyPr/>
                    <a:lstStyle/>
                    <a:p>
                      <a:pPr algn="l" fontAlgn="b"/>
                      <a:r>
                        <a:rPr lang="en-US" sz="900" b="0" i="0" u="none" strike="noStrike">
                          <a:solidFill>
                            <a:srgbClr val="000000"/>
                          </a:solidFill>
                          <a:latin typeface="Calibri"/>
                          <a:cs typeface="+mj-cs"/>
                        </a:rPr>
                        <a:t> </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r>
                        <a:rPr lang="en-US" sz="900" b="0" i="0" u="none" strike="noStrike">
                          <a:solidFill>
                            <a:srgbClr val="000000"/>
                          </a:solidFill>
                          <a:latin typeface="Calibri"/>
                          <a:cs typeface="+mj-cs"/>
                        </a:rPr>
                        <a:t> </a:t>
                      </a: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Secondary</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0.21</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0.09</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1.24</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Tertiary</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0.27</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0.12</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1.30</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Marital status (married)</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-0.33</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0.08</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0.72</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Region</a:t>
                      </a:r>
                    </a:p>
                  </a:txBody>
                  <a:tcPr marL="6158" marR="6158" marT="6158" marB="0" anchor="b">
                    <a:lnL>
                      <a:noFill/>
                    </a:lnL>
                    <a:lnR>
                      <a:noFill/>
                    </a:lnR>
                    <a:lnT>
                      <a:noFill/>
                    </a:lnT>
                    <a:lnB>
                      <a:noFill/>
                    </a:lnB>
                  </a:tcPr>
                </a:tc>
                <a:tc>
                  <a:txBody>
                    <a:bodyPr/>
                    <a:lstStyle/>
                    <a:p>
                      <a:pPr algn="l" fontAlgn="b"/>
                      <a:r>
                        <a:rPr lang="en-US" sz="900" b="0" i="0" u="none" strike="noStrike">
                          <a:solidFill>
                            <a:srgbClr val="000000"/>
                          </a:solidFill>
                          <a:latin typeface="Calibri"/>
                          <a:cs typeface="+mj-cs"/>
                        </a:rPr>
                        <a:t> </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r>
                        <a:rPr lang="en-US" sz="900" b="0" i="0" u="none" strike="noStrike">
                          <a:solidFill>
                            <a:srgbClr val="000000"/>
                          </a:solidFill>
                          <a:latin typeface="Calibri"/>
                          <a:cs typeface="+mj-cs"/>
                        </a:rPr>
                        <a:t> </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Eastern Europe</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0.59</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0.16</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1.81</a:t>
                      </a:r>
                    </a:p>
                  </a:txBody>
                  <a:tcPr marL="9525" marR="9525" marT="9525" marB="0" anchor="b">
                    <a:lnL>
                      <a:noFill/>
                    </a:lnL>
                    <a:lnR>
                      <a:noFill/>
                    </a:lnR>
                    <a:lnT>
                      <a:noFill/>
                    </a:lnT>
                    <a:lnB>
                      <a:noFill/>
                    </a:lnB>
                  </a:tcPr>
                </a:tc>
                <a:tc>
                  <a:txBody>
                    <a:bodyPr/>
                    <a:lstStyle/>
                    <a:p>
                      <a:pPr algn="l" fontAlgn="b"/>
                      <a:r>
                        <a:rPr lang="en-US" sz="900" b="0" i="0" u="none" strike="noStrike">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Baltic Countries</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0.84</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0.16</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2.31</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Former Soviet</a:t>
                      </a:r>
                      <a:r>
                        <a:rPr lang="en-US" sz="900" b="0" i="0" u="none" strike="noStrike" baseline="0" dirty="0" smtClean="0">
                          <a:solidFill>
                            <a:srgbClr val="000000"/>
                          </a:solidFill>
                          <a:latin typeface="Arial"/>
                          <a:cs typeface="+mj-cs"/>
                        </a:rPr>
                        <a:t> Union (other than Baltic)</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0.45</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0.14</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1.56</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Latin American &amp; Caribbean</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0.18</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0.15</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1.20</a:t>
                      </a:r>
                    </a:p>
                  </a:txBody>
                  <a:tcPr marL="9525" marR="9525" marT="9525" marB="0" anchor="b">
                    <a:lnL>
                      <a:noFill/>
                    </a:lnL>
                    <a:lnR>
                      <a:noFill/>
                    </a:lnR>
                    <a:lnT>
                      <a:noFill/>
                    </a:lnT>
                    <a:lnB>
                      <a:noFill/>
                    </a:lnB>
                  </a:tcPr>
                </a:tc>
                <a:tc>
                  <a:txBody>
                    <a:bodyPr/>
                    <a:lstStyle/>
                    <a:p>
                      <a:pPr algn="l" fontAlgn="b"/>
                      <a:r>
                        <a:rPr lang="en-US" sz="900" b="0" i="0" u="none" strike="noStrike" dirty="0" err="1" smtClean="0">
                          <a:solidFill>
                            <a:srgbClr val="000000"/>
                          </a:solidFill>
                          <a:latin typeface="Calibri"/>
                          <a:cs typeface="+mj-cs"/>
                        </a:rPr>
                        <a:t>n.s</a:t>
                      </a:r>
                      <a:r>
                        <a:rPr lang="en-US" sz="900" b="0" i="0" u="none" strike="noStrike" dirty="0" smtClean="0">
                          <a:solidFill>
                            <a:srgbClr val="000000"/>
                          </a:solidFill>
                          <a:latin typeface="Calibri"/>
                          <a:cs typeface="+mj-cs"/>
                        </a:rPr>
                        <a:t>.</a:t>
                      </a:r>
                      <a:endParaRPr lang="en-US" sz="900" b="0" i="0" u="none" strike="noStrike" dirty="0">
                        <a:solidFill>
                          <a:srgbClr val="000000"/>
                        </a:solidFill>
                        <a:latin typeface="Calibri"/>
                        <a:cs typeface="+mj-cs"/>
                      </a:endParaRP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Dissatisfied with city/area</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0.56</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0.08</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1.75</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No confidence in local police</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0.51</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0.08</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1.67</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Children are not treated with respect</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0.26</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0.08</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1.30</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Corruption widespread in government</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-0.13</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0.11</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0.88</a:t>
                      </a:r>
                    </a:p>
                  </a:txBody>
                  <a:tcPr marL="9525" marR="9525" marT="9525" marB="0" anchor="b">
                    <a:lnL>
                      <a:noFill/>
                    </a:lnL>
                    <a:lnR>
                      <a:noFill/>
                    </a:lnR>
                    <a:lnT>
                      <a:noFill/>
                    </a:lnT>
                    <a:lnB>
                      <a:noFill/>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900" b="0" i="0" u="none" strike="noStrike" kern="1200" dirty="0" err="1" smtClean="0">
                          <a:solidFill>
                            <a:srgbClr val="000000"/>
                          </a:solidFill>
                          <a:latin typeface="Calibri"/>
                          <a:ea typeface="+mn-ea"/>
                          <a:cs typeface="+mn-cs"/>
                        </a:rPr>
                        <a:t>n.s</a:t>
                      </a:r>
                      <a:r>
                        <a:rPr lang="en-US" sz="900" b="0" i="0" u="none" strike="noStrike" kern="1200" dirty="0" smtClean="0">
                          <a:solidFill>
                            <a:srgbClr val="000000"/>
                          </a:solidFill>
                          <a:latin typeface="Calibri"/>
                          <a:ea typeface="+mn-ea"/>
                          <a:cs typeface="+mn-cs"/>
                        </a:rPr>
                        <a:t>.</a:t>
                      </a: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Disapprove of country's leadership</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0.16</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0.08</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1.17</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Most people afraid to express political views</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0.38</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0.09</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1.46</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Economic conditions in country are poor</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0.21</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0.08</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1.24</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Economic conditions in country getting worse</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0.14</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0.08</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1.16</a:t>
                      </a:r>
                    </a:p>
                  </a:txBody>
                  <a:tcPr marL="9525" marR="9525" marT="9525" marB="0" anchor="b">
                    <a:lnL>
                      <a:noFill/>
                    </a:lnL>
                    <a:lnR>
                      <a:noFill/>
                    </a:lnR>
                    <a:lnT>
                      <a:noFill/>
                    </a:lnT>
                    <a:lnB>
                      <a:noFill/>
                    </a:lnB>
                  </a:tcPr>
                </a:tc>
                <a:tc>
                  <a:txBody>
                    <a:bodyPr/>
                    <a:lstStyle/>
                    <a:p>
                      <a:pPr algn="l" fontAlgn="b"/>
                      <a:r>
                        <a:rPr lang="en-US" sz="900" b="0" i="0" u="none" strike="noStrike" smtClean="0">
                          <a:solidFill>
                            <a:srgbClr val="000000"/>
                          </a:solidFill>
                          <a:latin typeface="Calibri"/>
                          <a:cs typeface="+mj-cs"/>
                        </a:rPr>
                        <a:t>n.s.</a:t>
                      </a:r>
                      <a:endParaRPr lang="en-US" sz="900" b="0" i="0" u="none" strike="noStrike" dirty="0">
                        <a:solidFill>
                          <a:srgbClr val="000000"/>
                        </a:solidFill>
                        <a:latin typeface="Calibri"/>
                        <a:cs typeface="+mj-cs"/>
                      </a:endParaRP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Bad time to find job in city/area</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-0.02</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0.08</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0.98</a:t>
                      </a:r>
                    </a:p>
                  </a:txBody>
                  <a:tcPr marL="9525" marR="9525" marT="9525" marB="0" anchor="b">
                    <a:lnL>
                      <a:noFill/>
                    </a:lnL>
                    <a:lnR>
                      <a:noFill/>
                    </a:lnR>
                    <a:lnT>
                      <a:noFill/>
                    </a:lnT>
                    <a:lnB>
                      <a:noFill/>
                    </a:lnB>
                  </a:tcPr>
                </a:tc>
                <a:tc>
                  <a:txBody>
                    <a:bodyPr/>
                    <a:lstStyle/>
                    <a:p>
                      <a:pPr algn="l" fontAlgn="b"/>
                      <a:r>
                        <a:rPr lang="en-US" sz="900" b="0" i="0" u="none" strike="noStrike" smtClean="0">
                          <a:solidFill>
                            <a:srgbClr val="000000"/>
                          </a:solidFill>
                          <a:latin typeface="Calibri"/>
                          <a:cs typeface="+mj-cs"/>
                        </a:rPr>
                        <a:t>n.s.</a:t>
                      </a:r>
                      <a:endParaRPr lang="en-US" sz="900" b="0" i="0" u="none" strike="noStrike" dirty="0">
                        <a:solidFill>
                          <a:srgbClr val="000000"/>
                        </a:solidFill>
                        <a:latin typeface="Calibri"/>
                        <a:cs typeface="+mj-cs"/>
                      </a:endParaRP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Corruption widespread in business</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0.19</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0.10</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1.21</a:t>
                      </a:r>
                    </a:p>
                  </a:txBody>
                  <a:tcPr marL="9525" marR="9525" marT="9525" marB="0" anchor="b">
                    <a:lnL>
                      <a:noFill/>
                    </a:lnL>
                    <a:lnR>
                      <a:noFill/>
                    </a:lnR>
                    <a:lnT>
                      <a:noFill/>
                    </a:lnT>
                    <a:lnB>
                      <a:noFill/>
                    </a:lnB>
                  </a:tcPr>
                </a:tc>
                <a:tc>
                  <a:txBody>
                    <a:bodyPr/>
                    <a:lstStyle/>
                    <a:p>
                      <a:pPr algn="l" fontAlgn="b"/>
                      <a:r>
                        <a:rPr lang="en-US" sz="900" b="0" i="0" u="none" strike="noStrike" dirty="0" err="1" smtClean="0">
                          <a:solidFill>
                            <a:srgbClr val="000000"/>
                          </a:solidFill>
                          <a:latin typeface="Calibri"/>
                          <a:cs typeface="+mj-cs"/>
                        </a:rPr>
                        <a:t>n.s</a:t>
                      </a:r>
                      <a:r>
                        <a:rPr lang="en-US" sz="900" b="0" i="0" u="none" strike="noStrike" dirty="0" smtClean="0">
                          <a:solidFill>
                            <a:srgbClr val="000000"/>
                          </a:solidFill>
                          <a:latin typeface="Calibri"/>
                          <a:cs typeface="+mj-cs"/>
                        </a:rPr>
                        <a:t>.</a:t>
                      </a:r>
                      <a:endParaRPr lang="en-US" sz="900" b="0" i="0" u="none" strike="noStrike" dirty="0">
                        <a:solidFill>
                          <a:srgbClr val="000000"/>
                        </a:solidFill>
                        <a:latin typeface="Calibri"/>
                        <a:cs typeface="+mj-cs"/>
                      </a:endParaRP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Planning to start your business</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0.30</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0.12</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1.35</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Can count on help from relatives/friends in another country</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0.80</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0.08</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2.23</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Members of  household gone to live in another country</a:t>
                      </a:r>
                    </a:p>
                  </a:txBody>
                  <a:tcPr marL="6158" marR="6158" marT="6158" marB="0" anchor="b">
                    <a:lnL>
                      <a:noFill/>
                    </a:lnL>
                    <a:lnR>
                      <a:noFill/>
                    </a:lnR>
                    <a:lnT>
                      <a:noFill/>
                    </a:lnT>
                    <a:lnB>
                      <a:noFill/>
                    </a:lnB>
                  </a:tcPr>
                </a:tc>
                <a:tc>
                  <a:txBody>
                    <a:bodyPr/>
                    <a:lstStyle/>
                    <a:p>
                      <a:pPr algn="l" fontAlgn="b"/>
                      <a:r>
                        <a:rPr lang="en-US" sz="900" b="0" i="0" u="none" strike="noStrike">
                          <a:solidFill>
                            <a:srgbClr val="000000"/>
                          </a:solidFill>
                          <a:latin typeface="Calibri"/>
                          <a:cs typeface="+mj-cs"/>
                        </a:rPr>
                        <a:t> </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r>
                        <a:rPr lang="en-US" sz="900" b="0" i="0" u="none" strike="noStrike">
                          <a:solidFill>
                            <a:srgbClr val="000000"/>
                          </a:solidFill>
                          <a:latin typeface="Calibri"/>
                          <a:cs typeface="+mj-cs"/>
                        </a:rPr>
                        <a:t> </a:t>
                      </a: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Yes – still there</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0.94</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0.12</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2.23</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Yes – returned</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0.69</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0.14</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2.56</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9144" marT="9144" marB="0" anchor="b">
                    <a:lnL>
                      <a:noFill/>
                    </a:lnL>
                    <a:lnR>
                      <a:noFill/>
                    </a:lnR>
                    <a:lnT>
                      <a:noFill/>
                    </a:lnT>
                    <a:lnB>
                      <a:noFill/>
                    </a:lnB>
                  </a:tcPr>
                </a:tc>
              </a:tr>
              <a:tr h="152580">
                <a:tc>
                  <a:txBody>
                    <a:bodyPr/>
                    <a:lstStyle/>
                    <a:p>
                      <a:pPr algn="l" fontAlgn="b"/>
                      <a:endParaRPr lang="en-US" sz="900" b="0" i="0" u="none" strike="noStrike">
                        <a:solidFill>
                          <a:srgbClr val="000000"/>
                        </a:solidFill>
                        <a:latin typeface="Calibri"/>
                        <a:cs typeface="+mj-cs"/>
                      </a:endParaRPr>
                    </a:p>
                  </a:txBody>
                  <a:tcPr marL="6158" marR="6158" marT="6158"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9144" marT="9144"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n</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21424</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Cox &amp; Snell </a:t>
                      </a:r>
                      <a:r>
                        <a:rPr lang="en-US" sz="900" b="0" i="0" u="none" strike="noStrike" dirty="0" smtClean="0">
                          <a:solidFill>
                            <a:srgbClr val="000000"/>
                          </a:solidFill>
                          <a:latin typeface="Arial"/>
                          <a:cs typeface="+mj-cs"/>
                        </a:rPr>
                        <a:t>R</a:t>
                      </a:r>
                      <a:r>
                        <a:rPr lang="en-US" sz="900" b="0" i="0" u="none" strike="noStrike" baseline="30000" dirty="0" smtClean="0">
                          <a:solidFill>
                            <a:srgbClr val="000000"/>
                          </a:solidFill>
                          <a:latin typeface="Arial"/>
                          <a:cs typeface="+mj-cs"/>
                        </a:rPr>
                        <a:t>2</a:t>
                      </a:r>
                      <a:endParaRPr lang="en-US" sz="900" b="0" i="0" u="none" strike="noStrike" baseline="30000"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0.12</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9144" marT="9144" marB="0" anchor="b">
                    <a:lnL>
                      <a:noFill/>
                    </a:lnL>
                    <a:lnR>
                      <a:noFill/>
                    </a:lnR>
                    <a:lnT>
                      <a:noFill/>
                    </a:lnT>
                    <a:lnB>
                      <a:noFill/>
                    </a:lnB>
                  </a:tcPr>
                </a:tc>
              </a:tr>
              <a:tr h="152580">
                <a:tc>
                  <a:txBody>
                    <a:bodyPr/>
                    <a:lstStyle/>
                    <a:p>
                      <a:pPr algn="l" fontAlgn="b"/>
                      <a:r>
                        <a:rPr lang="en-US" sz="900" b="0" i="0" u="none" strike="noStrike" dirty="0" err="1">
                          <a:solidFill>
                            <a:srgbClr val="000000"/>
                          </a:solidFill>
                          <a:latin typeface="Arial"/>
                          <a:cs typeface="+mj-cs"/>
                        </a:rPr>
                        <a:t>Nagelkerke</a:t>
                      </a:r>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R</a:t>
                      </a:r>
                      <a:r>
                        <a:rPr lang="en-US" sz="900" b="0" i="0" u="none" strike="noStrike" baseline="30000" dirty="0" smtClean="0">
                          <a:solidFill>
                            <a:srgbClr val="000000"/>
                          </a:solidFill>
                          <a:latin typeface="Arial"/>
                          <a:cs typeface="+mj-cs"/>
                        </a:rPr>
                        <a:t>2</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0.21</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9144" marT="9144"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Likelihood Ratio </a:t>
                      </a:r>
                      <a:r>
                        <a:rPr lang="en-US" sz="900" b="0" i="0" u="none" strike="noStrike" dirty="0" smtClean="0">
                          <a:solidFill>
                            <a:srgbClr val="000000"/>
                          </a:solidFill>
                          <a:latin typeface="Arial"/>
                          <a:cs typeface="+mj-cs"/>
                        </a:rPr>
                        <a:t>R</a:t>
                      </a:r>
                      <a:r>
                        <a:rPr lang="en-US" sz="900" b="0" i="0" u="none" strike="noStrike" baseline="30000" dirty="0" smtClean="0">
                          <a:solidFill>
                            <a:srgbClr val="000000"/>
                          </a:solidFill>
                          <a:latin typeface="Arial"/>
                          <a:cs typeface="+mj-cs"/>
                        </a:rPr>
                        <a:t>2</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0.15</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9144" marT="9144" marB="0" anchor="b">
                    <a:lnL>
                      <a:noFill/>
                    </a:lnL>
                    <a:lnR>
                      <a:noFill/>
                    </a:lnR>
                    <a:lnT>
                      <a:noFill/>
                    </a:lnT>
                    <a:lnB>
                      <a:noFill/>
                    </a:lnB>
                  </a:tcPr>
                </a:tc>
              </a:tr>
            </a:tbl>
          </a:graphicData>
        </a:graphic>
      </p:graphicFrame>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29C31B00-4D2B-4374-8A60-4D8116EA6978}" type="slidenum">
              <a:rPr lang="en-US" smtClean="0"/>
              <a:pPr>
                <a:defRPr/>
              </a:pPr>
              <a:t>34</a:t>
            </a:fld>
            <a:endParaRPr lang="en-US" dirty="0"/>
          </a:p>
        </p:txBody>
      </p:sp>
      <p:sp>
        <p:nvSpPr>
          <p:cNvPr id="4" name="Title 3"/>
          <p:cNvSpPr>
            <a:spLocks noGrp="1"/>
          </p:cNvSpPr>
          <p:nvPr>
            <p:ph type="title"/>
          </p:nvPr>
        </p:nvSpPr>
        <p:spPr/>
        <p:txBody>
          <a:bodyPr/>
          <a:lstStyle/>
          <a:p>
            <a:r>
              <a:rPr lang="en-US" dirty="0" smtClean="0"/>
              <a:t>Logistic Regression: HDI 3a</a:t>
            </a:r>
            <a:endParaRPr lang="en-US" sz="2500" dirty="0"/>
          </a:p>
        </p:txBody>
      </p:sp>
      <p:sp>
        <p:nvSpPr>
          <p:cNvPr id="6" name="Text Box 4"/>
          <p:cNvSpPr txBox="1">
            <a:spLocks noChangeArrowheads="1"/>
          </p:cNvSpPr>
          <p:nvPr/>
        </p:nvSpPr>
        <p:spPr bwMode="auto">
          <a:xfrm>
            <a:off x="4754563" y="6407150"/>
            <a:ext cx="3843337" cy="184150"/>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2009 Gallup</a:t>
            </a:r>
            <a:r>
              <a:rPr lang="en-US" sz="600" dirty="0">
                <a:latin typeface="Georgia" pitchFamily="18" charset="0"/>
              </a:rPr>
              <a:t>, Inc. All rights reserved.</a:t>
            </a:r>
          </a:p>
        </p:txBody>
      </p:sp>
      <p:graphicFrame>
        <p:nvGraphicFramePr>
          <p:cNvPr id="12" name="Table 11"/>
          <p:cNvGraphicFramePr>
            <a:graphicFrameLocks noGrp="1"/>
          </p:cNvGraphicFramePr>
          <p:nvPr/>
        </p:nvGraphicFramePr>
        <p:xfrm>
          <a:off x="1900065" y="914406"/>
          <a:ext cx="5577840" cy="4882560"/>
        </p:xfrm>
        <a:graphic>
          <a:graphicData uri="http://schemas.openxmlformats.org/drawingml/2006/table">
            <a:tbl>
              <a:tblPr/>
              <a:tblGrid>
                <a:gridCol w="3200400"/>
                <a:gridCol w="548640"/>
                <a:gridCol w="548640"/>
                <a:gridCol w="548640"/>
                <a:gridCol w="731520"/>
              </a:tblGrid>
              <a:tr h="152580">
                <a:tc>
                  <a:txBody>
                    <a:bodyPr/>
                    <a:lstStyle/>
                    <a:p>
                      <a:pPr algn="l" fontAlgn="b"/>
                      <a:endParaRPr lang="en-US" sz="900" b="0" i="0" u="none" strike="noStrike" dirty="0">
                        <a:solidFill>
                          <a:srgbClr val="000000"/>
                        </a:solidFill>
                        <a:latin typeface="Courier New"/>
                        <a:cs typeface="+mj-cs"/>
                      </a:endParaRPr>
                    </a:p>
                  </a:txBody>
                  <a:tcPr marL="6158" marR="6158" marT="6158" marB="0" anchor="b">
                    <a:lnL>
                      <a:noFill/>
                    </a:lnL>
                    <a:lnR>
                      <a:noFill/>
                    </a:lnR>
                    <a:lnT>
                      <a:noFill/>
                    </a:lnT>
                    <a:lnB>
                      <a:noFill/>
                    </a:lnB>
                  </a:tcPr>
                </a:tc>
                <a:tc>
                  <a:txBody>
                    <a:bodyPr/>
                    <a:lstStyle/>
                    <a:p>
                      <a:pPr algn="r" fontAlgn="b"/>
                      <a:r>
                        <a:rPr lang="en-US" sz="900" b="1" i="0" u="none" strike="noStrike" dirty="0">
                          <a:solidFill>
                            <a:srgbClr val="000000"/>
                          </a:solidFill>
                          <a:latin typeface="Calibri"/>
                          <a:cs typeface="+mj-cs"/>
                        </a:rPr>
                        <a:t>b</a:t>
                      </a:r>
                    </a:p>
                  </a:txBody>
                  <a:tcPr marL="6158" marR="6158" marT="6158" marB="0" anchor="b">
                    <a:lnL>
                      <a:noFill/>
                    </a:lnL>
                    <a:lnR>
                      <a:noFill/>
                    </a:lnR>
                    <a:lnT>
                      <a:noFill/>
                    </a:lnT>
                    <a:lnB>
                      <a:noFill/>
                    </a:lnB>
                  </a:tcPr>
                </a:tc>
                <a:tc>
                  <a:txBody>
                    <a:bodyPr/>
                    <a:lstStyle/>
                    <a:p>
                      <a:pPr algn="r" fontAlgn="b"/>
                      <a:r>
                        <a:rPr lang="en-US" sz="900" b="1" i="0" u="none" strike="noStrike" dirty="0" smtClean="0">
                          <a:solidFill>
                            <a:srgbClr val="000000"/>
                          </a:solidFill>
                          <a:latin typeface="Calibri"/>
                          <a:cs typeface="+mj-cs"/>
                        </a:rPr>
                        <a:t>SE</a:t>
                      </a:r>
                      <a:endParaRPr lang="en-US" sz="900" b="1" i="0" u="none" strike="noStrike" dirty="0">
                        <a:solidFill>
                          <a:srgbClr val="000000"/>
                        </a:solidFill>
                        <a:latin typeface="Calibri"/>
                        <a:cs typeface="+mj-cs"/>
                      </a:endParaRPr>
                    </a:p>
                  </a:txBody>
                  <a:tcPr marL="6158" marR="6158" marT="6158" marB="0" anchor="b">
                    <a:lnL>
                      <a:noFill/>
                    </a:lnL>
                    <a:lnR>
                      <a:noFill/>
                    </a:lnR>
                    <a:lnT>
                      <a:noFill/>
                    </a:lnT>
                    <a:lnB>
                      <a:noFill/>
                    </a:lnB>
                  </a:tcPr>
                </a:tc>
                <a:tc>
                  <a:txBody>
                    <a:bodyPr/>
                    <a:lstStyle/>
                    <a:p>
                      <a:pPr algn="r" fontAlgn="b"/>
                      <a:r>
                        <a:rPr lang="en-US" sz="900" b="1" i="0" u="none" strike="noStrike" dirty="0">
                          <a:solidFill>
                            <a:srgbClr val="000000"/>
                          </a:solidFill>
                          <a:latin typeface="Calibri"/>
                          <a:cs typeface="+mj-cs"/>
                        </a:rPr>
                        <a:t>OR</a:t>
                      </a:r>
                    </a:p>
                  </a:txBody>
                  <a:tcPr marL="6158" marR="6158" marT="6158" marB="0" anchor="b">
                    <a:lnL>
                      <a:noFill/>
                    </a:lnL>
                    <a:lnR>
                      <a:noFill/>
                    </a:lnR>
                    <a:lnT>
                      <a:noFill/>
                    </a:lnT>
                    <a:lnB>
                      <a:noFill/>
                    </a:lnB>
                  </a:tcPr>
                </a:tc>
                <a:tc>
                  <a:txBody>
                    <a:bodyPr/>
                    <a:lstStyle/>
                    <a:p>
                      <a:pPr algn="l" fontAlgn="b"/>
                      <a:r>
                        <a:rPr lang="en-US" sz="900" b="1" i="0" u="none" strike="noStrike" dirty="0">
                          <a:solidFill>
                            <a:srgbClr val="000000"/>
                          </a:solidFill>
                          <a:latin typeface="Calibri"/>
                          <a:cs typeface="+mj-cs"/>
                        </a:rPr>
                        <a:t>Sig.</a:t>
                      </a: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Intercept</a:t>
                      </a:r>
                    </a:p>
                  </a:txBody>
                  <a:tcPr marL="6158" marR="6158" marT="6158"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-3.12</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0.14</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0.04</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Sex (male)</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0.14</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0.09</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1.15</a:t>
                      </a:r>
                    </a:p>
                  </a:txBody>
                  <a:tcPr marL="9525" marR="9525" marT="9525" marB="0" anchor="b">
                    <a:lnL>
                      <a:noFill/>
                    </a:lnL>
                    <a:lnR>
                      <a:noFill/>
                    </a:lnR>
                    <a:lnT>
                      <a:noFill/>
                    </a:lnT>
                    <a:lnB>
                      <a:noFill/>
                    </a:lnB>
                  </a:tcPr>
                </a:tc>
                <a:tc>
                  <a:txBody>
                    <a:bodyPr/>
                    <a:lstStyle/>
                    <a:p>
                      <a:pPr algn="l" fontAlgn="b"/>
                      <a:r>
                        <a:rPr lang="en-US" sz="900" b="0" i="0" u="none" strike="noStrike" dirty="0" err="1" smtClean="0">
                          <a:solidFill>
                            <a:srgbClr val="000000"/>
                          </a:solidFill>
                          <a:latin typeface="Calibri"/>
                          <a:cs typeface="+mj-cs"/>
                        </a:rPr>
                        <a:t>n.s</a:t>
                      </a:r>
                      <a:r>
                        <a:rPr lang="en-US" sz="900" b="0" i="0" u="none" strike="noStrike" dirty="0" smtClean="0">
                          <a:solidFill>
                            <a:srgbClr val="000000"/>
                          </a:solidFill>
                          <a:latin typeface="Calibri"/>
                          <a:cs typeface="+mj-cs"/>
                        </a:rPr>
                        <a:t>.</a:t>
                      </a:r>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Age (15 to 34)</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0.73</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0.08</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2.09</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Education</a:t>
                      </a:r>
                    </a:p>
                  </a:txBody>
                  <a:tcPr marL="6158" marR="6158" marT="6158" marB="0" anchor="b">
                    <a:lnL>
                      <a:noFill/>
                    </a:lnL>
                    <a:lnR>
                      <a:noFill/>
                    </a:lnR>
                    <a:lnT>
                      <a:noFill/>
                    </a:lnT>
                    <a:lnB>
                      <a:noFill/>
                    </a:lnB>
                  </a:tcPr>
                </a:tc>
                <a:tc>
                  <a:txBody>
                    <a:bodyPr/>
                    <a:lstStyle/>
                    <a:p>
                      <a:pPr algn="l" fontAlgn="b"/>
                      <a:r>
                        <a:rPr lang="en-US" sz="900" b="0" i="0" u="none" strike="noStrike">
                          <a:solidFill>
                            <a:srgbClr val="000000"/>
                          </a:solidFill>
                          <a:latin typeface="Calibri"/>
                          <a:cs typeface="+mj-cs"/>
                        </a:rPr>
                        <a:t> </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r>
                        <a:rPr lang="en-US" sz="900" b="0" i="0" u="none" strike="noStrike">
                          <a:solidFill>
                            <a:srgbClr val="000000"/>
                          </a:solidFill>
                          <a:latin typeface="Calibri"/>
                          <a:cs typeface="+mj-cs"/>
                        </a:rPr>
                        <a:t> </a:t>
                      </a: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Secondary</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0.25</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0.11</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1.28</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Tertiary</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0.42</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0.12</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1.52</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Marital status (married)</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-0.52</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0.09</a:t>
                      </a:r>
                    </a:p>
                  </a:txBody>
                  <a:tcPr marL="9525" marR="9525" marT="9525" marB="0" anchor="b">
                    <a:lnL>
                      <a:noFill/>
                    </a:lnL>
                    <a:lnR>
                      <a:noFill/>
                    </a:lnR>
                    <a:lnT>
                      <a:noFill/>
                    </a:lnT>
                    <a:lnB>
                      <a:noFill/>
                    </a:lnB>
                  </a:tcPr>
                </a:tc>
                <a:tc>
                  <a:txBody>
                    <a:bodyPr/>
                    <a:lstStyle/>
                    <a:p>
                      <a:pPr algn="r" fontAlgn="b"/>
                      <a:r>
                        <a:rPr lang="en-US" sz="900" b="0" i="0" u="none" strike="noStrike" dirty="0" smtClean="0">
                          <a:solidFill>
                            <a:srgbClr val="000000"/>
                          </a:solidFill>
                          <a:latin typeface="Calibri"/>
                          <a:cs typeface="+mj-cs"/>
                        </a:rPr>
                        <a:t>0.60</a:t>
                      </a:r>
                      <a:endParaRPr lang="en-US" sz="900" b="0" i="0" u="none" strike="noStrike" dirty="0">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Region</a:t>
                      </a:r>
                    </a:p>
                  </a:txBody>
                  <a:tcPr marL="6158" marR="6158" marT="6158" marB="0" anchor="b">
                    <a:lnL>
                      <a:noFill/>
                    </a:lnL>
                    <a:lnR>
                      <a:noFill/>
                    </a:lnR>
                    <a:lnT>
                      <a:noFill/>
                    </a:lnT>
                    <a:lnB>
                      <a:noFill/>
                    </a:lnB>
                  </a:tcPr>
                </a:tc>
                <a:tc>
                  <a:txBody>
                    <a:bodyPr/>
                    <a:lstStyle/>
                    <a:p>
                      <a:pPr algn="l" fontAlgn="b"/>
                      <a:r>
                        <a:rPr lang="en-US" sz="900" b="0" i="0" u="none" strike="noStrike">
                          <a:solidFill>
                            <a:srgbClr val="000000"/>
                          </a:solidFill>
                          <a:latin typeface="Calibri"/>
                          <a:cs typeface="+mj-cs"/>
                        </a:rPr>
                        <a:t> </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 </a:t>
                      </a: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Southern Africa</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0.14</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0.16</a:t>
                      </a:r>
                    </a:p>
                  </a:txBody>
                  <a:tcPr marL="9525" marR="9525" marT="9525"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1.15</a:t>
                      </a:r>
                    </a:p>
                  </a:txBody>
                  <a:tcPr marL="9525" marR="9525" marT="9525" marB="0" anchor="b">
                    <a:lnL>
                      <a:noFill/>
                    </a:lnL>
                    <a:lnR>
                      <a:noFill/>
                    </a:lnR>
                    <a:lnT>
                      <a:noFill/>
                    </a:lnT>
                    <a:lnB>
                      <a:noFill/>
                    </a:lnB>
                  </a:tcPr>
                </a:tc>
                <a:tc>
                  <a:txBody>
                    <a:bodyPr/>
                    <a:lstStyle/>
                    <a:p>
                      <a:pPr algn="l" fontAlgn="b"/>
                      <a:r>
                        <a:rPr lang="en-US" sz="900" b="0" i="0" u="none" strike="noStrike" kern="1200" dirty="0" err="1" smtClean="0">
                          <a:solidFill>
                            <a:srgbClr val="000000"/>
                          </a:solidFill>
                          <a:latin typeface="Calibri"/>
                          <a:ea typeface="+mn-ea"/>
                          <a:cs typeface="+mn-cs"/>
                        </a:rPr>
                        <a:t>n.s</a:t>
                      </a:r>
                      <a:r>
                        <a:rPr lang="en-US" sz="900" b="0" i="0" u="none" strike="noStrike" kern="1200" dirty="0" smtClean="0">
                          <a:solidFill>
                            <a:srgbClr val="000000"/>
                          </a:solidFill>
                          <a:latin typeface="Calibri"/>
                          <a:ea typeface="+mn-ea"/>
                          <a:cs typeface="+mn-cs"/>
                        </a:rPr>
                        <a:t>.</a:t>
                      </a:r>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Former Soviet</a:t>
                      </a:r>
                      <a:r>
                        <a:rPr lang="en-US" sz="900" b="0" i="0" u="none" strike="noStrike" baseline="0" dirty="0" smtClean="0">
                          <a:solidFill>
                            <a:srgbClr val="000000"/>
                          </a:solidFill>
                          <a:latin typeface="Arial"/>
                          <a:cs typeface="+mj-cs"/>
                        </a:rPr>
                        <a:t> Union</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0.35</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0.13</a:t>
                      </a:r>
                    </a:p>
                  </a:txBody>
                  <a:tcPr marL="9525" marR="9525" marT="9525"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1.42</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Latin American &amp; Caribbean</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0.68</a:t>
                      </a:r>
                    </a:p>
                  </a:txBody>
                  <a:tcPr marL="9525" marR="9525" marT="9525" marB="0" anchor="b">
                    <a:lnL>
                      <a:noFill/>
                    </a:lnL>
                    <a:lnR>
                      <a:noFill/>
                    </a:lnR>
                    <a:lnT>
                      <a:noFill/>
                    </a:lnT>
                    <a:lnB>
                      <a:noFill/>
                    </a:lnB>
                  </a:tcPr>
                </a:tc>
                <a:tc>
                  <a:txBody>
                    <a:bodyPr/>
                    <a:lstStyle/>
                    <a:p>
                      <a:pPr algn="r" fontAlgn="b"/>
                      <a:r>
                        <a:rPr lang="en-US" sz="900" b="0" i="0" u="none" strike="noStrike" dirty="0" smtClean="0">
                          <a:solidFill>
                            <a:srgbClr val="000000"/>
                          </a:solidFill>
                          <a:latin typeface="Calibri"/>
                          <a:cs typeface="+mj-cs"/>
                        </a:rPr>
                        <a:t>0.10</a:t>
                      </a:r>
                      <a:endParaRPr lang="en-US" sz="900" b="0" i="0" u="none" strike="noStrike" dirty="0">
                        <a:solidFill>
                          <a:srgbClr val="000000"/>
                        </a:solidFill>
                        <a:latin typeface="Calibri"/>
                        <a:cs typeface="+mj-cs"/>
                      </a:endParaRPr>
                    </a:p>
                  </a:txBody>
                  <a:tcPr marL="9525" marR="9525" marT="9525"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1.98</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Dissatisfied with city/area</a:t>
                      </a:r>
                    </a:p>
                  </a:txBody>
                  <a:tcPr marL="6158" marR="6158" marT="6158" marB="0" anchor="b">
                    <a:lnL>
                      <a:noFill/>
                    </a:lnL>
                    <a:lnR>
                      <a:noFill/>
                    </a:lnR>
                    <a:lnT>
                      <a:noFill/>
                    </a:lnT>
                    <a:lnB>
                      <a:noFill/>
                    </a:lnB>
                  </a:tcPr>
                </a:tc>
                <a:tc>
                  <a:txBody>
                    <a:bodyPr/>
                    <a:lstStyle/>
                    <a:p>
                      <a:pPr algn="r" fontAlgn="b"/>
                      <a:r>
                        <a:rPr lang="en-US" sz="900" b="0" i="0" u="none" strike="noStrike" dirty="0" smtClean="0">
                          <a:solidFill>
                            <a:srgbClr val="000000"/>
                          </a:solidFill>
                          <a:latin typeface="Calibri"/>
                          <a:cs typeface="+mj-cs"/>
                        </a:rPr>
                        <a:t>0.70</a:t>
                      </a:r>
                      <a:endParaRPr lang="en-US" sz="900" b="0" i="0" u="none" strike="noStrike" dirty="0">
                        <a:solidFill>
                          <a:srgbClr val="000000"/>
                        </a:solidFill>
                        <a:latin typeface="Calibri"/>
                        <a:cs typeface="+mj-cs"/>
                      </a:endParaRPr>
                    </a:p>
                  </a:txBody>
                  <a:tcPr marL="9525" marR="9525" marT="9525"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0.11</a:t>
                      </a:r>
                    </a:p>
                  </a:txBody>
                  <a:tcPr marL="9525" marR="9525" marT="9525"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2.02</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No confidence in local police</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0.23</a:t>
                      </a:r>
                    </a:p>
                  </a:txBody>
                  <a:tcPr marL="9525" marR="9525" marT="9525"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0.09</a:t>
                      </a:r>
                    </a:p>
                  </a:txBody>
                  <a:tcPr marL="9525" marR="9525" marT="9525"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1.26</a:t>
                      </a:r>
                    </a:p>
                  </a:txBody>
                  <a:tcPr marL="9525" marR="9525" marT="9525" marB="0" anchor="b">
                    <a:lnL>
                      <a:noFill/>
                    </a:lnL>
                    <a:lnR>
                      <a:noFill/>
                    </a:lnR>
                    <a:lnT>
                      <a:noFill/>
                    </a:lnT>
                    <a:lnB>
                      <a:noFill/>
                    </a:lnB>
                  </a:tcPr>
                </a:tc>
                <a:tc>
                  <a:txBody>
                    <a:bodyPr/>
                    <a:lstStyle/>
                    <a:p>
                      <a:pPr algn="l" fontAlgn="b"/>
                      <a:r>
                        <a:rPr lang="en-US" sz="900" b="0" i="0" u="none" strike="noStrike">
                          <a:solidFill>
                            <a:srgbClr val="000000"/>
                          </a:solidFill>
                          <a:latin typeface="Calibri"/>
                          <a:cs typeface="+mj-cs"/>
                        </a:rPr>
                        <a:t>*</a:t>
                      </a: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Children are not treated with respect</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0.35</a:t>
                      </a:r>
                    </a:p>
                  </a:txBody>
                  <a:tcPr marL="9525" marR="9525" marT="9525" marB="0" anchor="b">
                    <a:lnL>
                      <a:noFill/>
                    </a:lnL>
                    <a:lnR>
                      <a:noFill/>
                    </a:lnR>
                    <a:lnT>
                      <a:noFill/>
                    </a:lnT>
                    <a:lnB>
                      <a:noFill/>
                    </a:lnB>
                  </a:tcPr>
                </a:tc>
                <a:tc>
                  <a:txBody>
                    <a:bodyPr/>
                    <a:lstStyle/>
                    <a:p>
                      <a:pPr algn="r" fontAlgn="b"/>
                      <a:r>
                        <a:rPr lang="en-US" sz="900" b="0" i="0" u="none" strike="noStrike" dirty="0" smtClean="0">
                          <a:solidFill>
                            <a:srgbClr val="000000"/>
                          </a:solidFill>
                          <a:latin typeface="Calibri"/>
                          <a:cs typeface="+mj-cs"/>
                        </a:rPr>
                        <a:t>0.10</a:t>
                      </a:r>
                      <a:endParaRPr lang="en-US" sz="900" b="0" i="0" u="none" strike="noStrike" dirty="0">
                        <a:solidFill>
                          <a:srgbClr val="000000"/>
                        </a:solidFill>
                        <a:latin typeface="Calibri"/>
                        <a:cs typeface="+mj-cs"/>
                      </a:endParaRPr>
                    </a:p>
                  </a:txBody>
                  <a:tcPr marL="9525" marR="9525" marT="9525"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1.41</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Corruption widespread in government</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-0.22</a:t>
                      </a:r>
                    </a:p>
                  </a:txBody>
                  <a:tcPr marL="9525" marR="9525" marT="9525"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0.12</a:t>
                      </a:r>
                    </a:p>
                  </a:txBody>
                  <a:tcPr marL="9525" marR="9525" marT="9525" marB="0" anchor="b">
                    <a:lnL>
                      <a:noFill/>
                    </a:lnL>
                    <a:lnR>
                      <a:noFill/>
                    </a:lnR>
                    <a:lnT>
                      <a:noFill/>
                    </a:lnT>
                    <a:lnB>
                      <a:noFill/>
                    </a:lnB>
                  </a:tcPr>
                </a:tc>
                <a:tc>
                  <a:txBody>
                    <a:bodyPr/>
                    <a:lstStyle/>
                    <a:p>
                      <a:pPr algn="r" fontAlgn="b"/>
                      <a:r>
                        <a:rPr lang="en-US" sz="900" b="0" i="0" u="none" strike="noStrike" dirty="0" smtClean="0">
                          <a:solidFill>
                            <a:srgbClr val="000000"/>
                          </a:solidFill>
                          <a:latin typeface="Calibri"/>
                          <a:cs typeface="+mj-cs"/>
                        </a:rPr>
                        <a:t>0.80</a:t>
                      </a:r>
                      <a:endParaRPr lang="en-US" sz="900" b="0" i="0" u="none" strike="noStrike" dirty="0">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r>
                        <a:rPr lang="en-US" sz="900" b="0" i="0" u="none" strike="noStrike" smtClean="0">
                          <a:solidFill>
                            <a:srgbClr val="000000"/>
                          </a:solidFill>
                          <a:latin typeface="Calibri"/>
                          <a:cs typeface="+mj-cs"/>
                        </a:rPr>
                        <a:t>n.s.</a:t>
                      </a:r>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Disapprove of country's leadership</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0.17</a:t>
                      </a:r>
                    </a:p>
                  </a:txBody>
                  <a:tcPr marL="9525" marR="9525" marT="9525"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0.09</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1.19</a:t>
                      </a:r>
                    </a:p>
                  </a:txBody>
                  <a:tcPr marL="9525" marR="9525" marT="9525" marB="0" anchor="b">
                    <a:lnL>
                      <a:noFill/>
                    </a:lnL>
                    <a:lnR>
                      <a:noFill/>
                    </a:lnR>
                    <a:lnT>
                      <a:noFill/>
                    </a:lnT>
                    <a:lnB>
                      <a:noFill/>
                    </a:lnB>
                  </a:tcPr>
                </a:tc>
                <a:tc>
                  <a:txBody>
                    <a:bodyPr/>
                    <a:lstStyle/>
                    <a:p>
                      <a:pPr algn="l" fontAlgn="b"/>
                      <a:r>
                        <a:rPr lang="en-US" sz="900" b="0" i="0" u="none" strike="noStrike" dirty="0" err="1" smtClean="0">
                          <a:solidFill>
                            <a:srgbClr val="000000"/>
                          </a:solidFill>
                          <a:latin typeface="Calibri"/>
                          <a:cs typeface="+mj-cs"/>
                        </a:rPr>
                        <a:t>n.s</a:t>
                      </a:r>
                      <a:r>
                        <a:rPr lang="en-US" sz="900" b="0" i="0" u="none" strike="noStrike" dirty="0" smtClean="0">
                          <a:solidFill>
                            <a:srgbClr val="000000"/>
                          </a:solidFill>
                          <a:latin typeface="Calibri"/>
                          <a:cs typeface="+mj-cs"/>
                        </a:rPr>
                        <a:t>.</a:t>
                      </a:r>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Most people afraid to express political views</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0.23</a:t>
                      </a:r>
                    </a:p>
                  </a:txBody>
                  <a:tcPr marL="9525" marR="9525" marT="9525" marB="0" anchor="b">
                    <a:lnL>
                      <a:noFill/>
                    </a:lnL>
                    <a:lnR>
                      <a:noFill/>
                    </a:lnR>
                    <a:lnT>
                      <a:noFill/>
                    </a:lnT>
                    <a:lnB>
                      <a:noFill/>
                    </a:lnB>
                  </a:tcPr>
                </a:tc>
                <a:tc>
                  <a:txBody>
                    <a:bodyPr/>
                    <a:lstStyle/>
                    <a:p>
                      <a:pPr algn="r" fontAlgn="b"/>
                      <a:r>
                        <a:rPr lang="en-US" sz="900" b="0" i="0" u="none" strike="noStrike" dirty="0" smtClean="0">
                          <a:solidFill>
                            <a:srgbClr val="000000"/>
                          </a:solidFill>
                          <a:latin typeface="Calibri"/>
                          <a:cs typeface="+mj-cs"/>
                        </a:rPr>
                        <a:t>0.10</a:t>
                      </a:r>
                      <a:endParaRPr lang="en-US" sz="900" b="0" i="0" u="none" strike="noStrike" dirty="0">
                        <a:solidFill>
                          <a:srgbClr val="000000"/>
                        </a:solidFill>
                        <a:latin typeface="Calibri"/>
                        <a:cs typeface="+mj-cs"/>
                      </a:endParaRP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1.25</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Economic conditions in country are poor</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-0.03</a:t>
                      </a:r>
                    </a:p>
                  </a:txBody>
                  <a:tcPr marL="9525" marR="9525" marT="9525"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0.09</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0.97</a:t>
                      </a:r>
                    </a:p>
                  </a:txBody>
                  <a:tcPr marL="9525" marR="9525" marT="9525" marB="0" anchor="b">
                    <a:lnL>
                      <a:noFill/>
                    </a:lnL>
                    <a:lnR>
                      <a:noFill/>
                    </a:lnR>
                    <a:lnT>
                      <a:noFill/>
                    </a:lnT>
                    <a:lnB>
                      <a:noFill/>
                    </a:lnB>
                  </a:tcPr>
                </a:tc>
                <a:tc>
                  <a:txBody>
                    <a:bodyPr/>
                    <a:lstStyle/>
                    <a:p>
                      <a:pPr algn="l" fontAlgn="b"/>
                      <a:r>
                        <a:rPr lang="en-US" sz="900" b="0" i="0" u="none" strike="noStrike" smtClean="0">
                          <a:solidFill>
                            <a:srgbClr val="000000"/>
                          </a:solidFill>
                          <a:latin typeface="Calibri"/>
                          <a:cs typeface="+mj-cs"/>
                        </a:rPr>
                        <a:t>n.s.</a:t>
                      </a:r>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Economic conditions in country getting worse</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0.13</a:t>
                      </a:r>
                    </a:p>
                  </a:txBody>
                  <a:tcPr marL="9525" marR="9525" marT="9525" marB="0" anchor="b">
                    <a:lnL>
                      <a:noFill/>
                    </a:lnL>
                    <a:lnR>
                      <a:noFill/>
                    </a:lnR>
                    <a:lnT>
                      <a:noFill/>
                    </a:lnT>
                    <a:lnB>
                      <a:noFill/>
                    </a:lnB>
                  </a:tcPr>
                </a:tc>
                <a:tc>
                  <a:txBody>
                    <a:bodyPr/>
                    <a:lstStyle/>
                    <a:p>
                      <a:pPr algn="r" fontAlgn="b"/>
                      <a:r>
                        <a:rPr lang="en-US" sz="900" b="0" i="0" u="none" strike="noStrike" dirty="0" smtClean="0">
                          <a:solidFill>
                            <a:srgbClr val="000000"/>
                          </a:solidFill>
                          <a:latin typeface="Calibri"/>
                          <a:cs typeface="+mj-cs"/>
                        </a:rPr>
                        <a:t>0.10</a:t>
                      </a:r>
                      <a:endParaRPr lang="en-US" sz="900" b="0" i="0" u="none" strike="noStrike" dirty="0">
                        <a:solidFill>
                          <a:srgbClr val="000000"/>
                        </a:solidFill>
                        <a:latin typeface="Calibri"/>
                        <a:cs typeface="+mj-cs"/>
                      </a:endParaRP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1.14</a:t>
                      </a:r>
                    </a:p>
                  </a:txBody>
                  <a:tcPr marL="9525" marR="9525" marT="9525" marB="0" anchor="b">
                    <a:lnL>
                      <a:noFill/>
                    </a:lnL>
                    <a:lnR>
                      <a:noFill/>
                    </a:lnR>
                    <a:lnT>
                      <a:noFill/>
                    </a:lnT>
                    <a:lnB>
                      <a:noFill/>
                    </a:lnB>
                  </a:tcPr>
                </a:tc>
                <a:tc>
                  <a:txBody>
                    <a:bodyPr/>
                    <a:lstStyle/>
                    <a:p>
                      <a:pPr algn="l" fontAlgn="b"/>
                      <a:r>
                        <a:rPr lang="en-US" sz="900" b="0" i="0" u="none" strike="noStrike" smtClean="0">
                          <a:solidFill>
                            <a:srgbClr val="000000"/>
                          </a:solidFill>
                          <a:latin typeface="Calibri"/>
                          <a:cs typeface="+mj-cs"/>
                        </a:rPr>
                        <a:t>n.s.</a:t>
                      </a:r>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Bad time to find job in city/area</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-0.09</a:t>
                      </a:r>
                    </a:p>
                  </a:txBody>
                  <a:tcPr marL="9525" marR="9525" marT="9525"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0.09</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0.91</a:t>
                      </a:r>
                    </a:p>
                  </a:txBody>
                  <a:tcPr marL="9525" marR="9525" marT="9525" marB="0" anchor="b">
                    <a:lnL>
                      <a:noFill/>
                    </a:lnL>
                    <a:lnR>
                      <a:noFill/>
                    </a:lnR>
                    <a:lnT>
                      <a:noFill/>
                    </a:lnT>
                    <a:lnB>
                      <a:noFill/>
                    </a:lnB>
                  </a:tcPr>
                </a:tc>
                <a:tc>
                  <a:txBody>
                    <a:bodyPr/>
                    <a:lstStyle/>
                    <a:p>
                      <a:pPr algn="l" fontAlgn="b"/>
                      <a:r>
                        <a:rPr lang="en-US" sz="900" b="0" i="0" u="none" strike="noStrike" smtClean="0">
                          <a:solidFill>
                            <a:srgbClr val="000000"/>
                          </a:solidFill>
                          <a:latin typeface="Calibri"/>
                          <a:cs typeface="+mj-cs"/>
                        </a:rPr>
                        <a:t>n.s.</a:t>
                      </a:r>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Corruption widespread in business</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0.17</a:t>
                      </a:r>
                    </a:p>
                  </a:txBody>
                  <a:tcPr marL="9525" marR="9525" marT="9525"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0.11</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1.19</a:t>
                      </a:r>
                    </a:p>
                  </a:txBody>
                  <a:tcPr marL="9525" marR="9525" marT="9525" marB="0" anchor="b">
                    <a:lnL>
                      <a:noFill/>
                    </a:lnL>
                    <a:lnR>
                      <a:noFill/>
                    </a:lnR>
                    <a:lnT>
                      <a:noFill/>
                    </a:lnT>
                    <a:lnB>
                      <a:noFill/>
                    </a:lnB>
                  </a:tcPr>
                </a:tc>
                <a:tc>
                  <a:txBody>
                    <a:bodyPr/>
                    <a:lstStyle/>
                    <a:p>
                      <a:pPr algn="l" fontAlgn="b"/>
                      <a:r>
                        <a:rPr lang="en-US" sz="900" b="0" i="0" u="none" strike="noStrike" smtClean="0">
                          <a:solidFill>
                            <a:srgbClr val="000000"/>
                          </a:solidFill>
                          <a:latin typeface="Calibri"/>
                          <a:cs typeface="+mj-cs"/>
                        </a:rPr>
                        <a:t>n.s.</a:t>
                      </a:r>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Planning to start your business</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0.03</a:t>
                      </a:r>
                    </a:p>
                  </a:txBody>
                  <a:tcPr marL="9525" marR="9525" marT="9525"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0.11</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1.04</a:t>
                      </a:r>
                    </a:p>
                  </a:txBody>
                  <a:tcPr marL="9525" marR="9525" marT="9525" marB="0" anchor="b">
                    <a:lnL>
                      <a:noFill/>
                    </a:lnL>
                    <a:lnR>
                      <a:noFill/>
                    </a:lnR>
                    <a:lnT>
                      <a:noFill/>
                    </a:lnT>
                    <a:lnB>
                      <a:noFill/>
                    </a:lnB>
                  </a:tcPr>
                </a:tc>
                <a:tc>
                  <a:txBody>
                    <a:bodyPr/>
                    <a:lstStyle/>
                    <a:p>
                      <a:pPr algn="l" fontAlgn="b"/>
                      <a:r>
                        <a:rPr lang="en-US" sz="900" b="0" i="0" u="none" strike="noStrike" dirty="0" err="1" smtClean="0">
                          <a:solidFill>
                            <a:srgbClr val="000000"/>
                          </a:solidFill>
                          <a:latin typeface="Calibri"/>
                          <a:cs typeface="+mj-cs"/>
                        </a:rPr>
                        <a:t>n.s</a:t>
                      </a:r>
                      <a:r>
                        <a:rPr lang="en-US" sz="900" b="0" i="0" u="none" strike="noStrike" dirty="0" smtClean="0">
                          <a:solidFill>
                            <a:srgbClr val="000000"/>
                          </a:solidFill>
                          <a:latin typeface="Calibri"/>
                          <a:cs typeface="+mj-cs"/>
                        </a:rPr>
                        <a:t>.</a:t>
                      </a:r>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Can count on help from relatives/friends in another country</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0.89</a:t>
                      </a:r>
                    </a:p>
                  </a:txBody>
                  <a:tcPr marL="9525" marR="9525" marT="9525" marB="0" anchor="b">
                    <a:lnL>
                      <a:noFill/>
                    </a:lnL>
                    <a:lnR>
                      <a:noFill/>
                    </a:lnR>
                    <a:lnT>
                      <a:noFill/>
                    </a:lnT>
                    <a:lnB>
                      <a:noFill/>
                    </a:lnB>
                  </a:tcPr>
                </a:tc>
                <a:tc>
                  <a:txBody>
                    <a:bodyPr/>
                    <a:lstStyle/>
                    <a:p>
                      <a:pPr algn="r" fontAlgn="b"/>
                      <a:r>
                        <a:rPr lang="en-US" sz="900" b="0" i="0" u="none" strike="noStrike" dirty="0" smtClean="0">
                          <a:solidFill>
                            <a:srgbClr val="000000"/>
                          </a:solidFill>
                          <a:latin typeface="Calibri"/>
                          <a:cs typeface="+mj-cs"/>
                        </a:rPr>
                        <a:t>0.10</a:t>
                      </a:r>
                      <a:endParaRPr lang="en-US" sz="900" b="0" i="0" u="none" strike="noStrike" dirty="0">
                        <a:solidFill>
                          <a:srgbClr val="000000"/>
                        </a:solidFill>
                        <a:latin typeface="Calibri"/>
                        <a:cs typeface="+mj-cs"/>
                      </a:endParaRP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2.44</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Members of  household gone to live in another country</a:t>
                      </a:r>
                    </a:p>
                  </a:txBody>
                  <a:tcPr marL="6158" marR="6158" marT="6158" marB="0" anchor="b">
                    <a:lnL>
                      <a:noFill/>
                    </a:lnL>
                    <a:lnR>
                      <a:noFill/>
                    </a:lnR>
                    <a:lnT>
                      <a:noFill/>
                    </a:lnT>
                    <a:lnB>
                      <a:noFill/>
                    </a:lnB>
                  </a:tcPr>
                </a:tc>
                <a:tc>
                  <a:txBody>
                    <a:bodyPr/>
                    <a:lstStyle/>
                    <a:p>
                      <a:pPr algn="l" fontAlgn="b"/>
                      <a:r>
                        <a:rPr lang="en-US" sz="900" b="0" i="0" u="none" strike="noStrike">
                          <a:solidFill>
                            <a:srgbClr val="000000"/>
                          </a:solidFill>
                          <a:latin typeface="Calibri"/>
                          <a:cs typeface="+mj-cs"/>
                        </a:rPr>
                        <a:t> </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r>
                        <a:rPr lang="en-US" sz="900" b="0" i="0" u="none" strike="noStrike">
                          <a:solidFill>
                            <a:srgbClr val="000000"/>
                          </a:solidFill>
                          <a:latin typeface="Calibri"/>
                          <a:cs typeface="+mj-cs"/>
                        </a:rPr>
                        <a:t> </a:t>
                      </a: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Yes – still there</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dirty="0" smtClean="0">
                          <a:solidFill>
                            <a:srgbClr val="000000"/>
                          </a:solidFill>
                          <a:latin typeface="Calibri"/>
                          <a:cs typeface="+mj-cs"/>
                        </a:rPr>
                        <a:t>0.50</a:t>
                      </a:r>
                      <a:endParaRPr lang="en-US" sz="900" b="0" i="0" u="none" strike="noStrike" dirty="0">
                        <a:solidFill>
                          <a:srgbClr val="000000"/>
                        </a:solidFill>
                        <a:latin typeface="Calibri"/>
                        <a:cs typeface="+mj-cs"/>
                      </a:endParaRP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0.11</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2.44</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Yes – returned</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dirty="0" smtClean="0">
                          <a:solidFill>
                            <a:srgbClr val="000000"/>
                          </a:solidFill>
                          <a:latin typeface="Calibri"/>
                          <a:cs typeface="+mj-cs"/>
                        </a:rPr>
                        <a:t>0.40</a:t>
                      </a:r>
                      <a:endParaRPr lang="en-US" sz="900" b="0" i="0" u="none" strike="noStrike" dirty="0">
                        <a:solidFill>
                          <a:srgbClr val="000000"/>
                        </a:solidFill>
                        <a:latin typeface="Calibri"/>
                        <a:cs typeface="+mj-cs"/>
                      </a:endParaRP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0.18</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1.64</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0" marT="0" marB="0" anchor="b">
                    <a:lnL>
                      <a:noFill/>
                    </a:lnL>
                    <a:lnR>
                      <a:noFill/>
                    </a:lnR>
                    <a:lnT>
                      <a:noFill/>
                    </a:lnT>
                    <a:lnB>
                      <a:noFill/>
                    </a:lnB>
                  </a:tcPr>
                </a:tc>
              </a:tr>
              <a:tr h="152580">
                <a:tc>
                  <a:txBody>
                    <a:bodyPr/>
                    <a:lstStyle/>
                    <a:p>
                      <a:pPr algn="l" fontAlgn="b"/>
                      <a:endParaRPr lang="en-US" sz="900" b="0" i="0" u="none" strike="noStrike">
                        <a:solidFill>
                          <a:srgbClr val="000000"/>
                        </a:solidFill>
                        <a:latin typeface="Calibri"/>
                        <a:cs typeface="+mj-cs"/>
                      </a:endParaRPr>
                    </a:p>
                  </a:txBody>
                  <a:tcPr marL="6158" marR="6158" marT="6158"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n</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21303</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Cox &amp; Snell </a:t>
                      </a:r>
                      <a:r>
                        <a:rPr lang="en-US" sz="900" b="0" i="0" u="none" strike="noStrike" dirty="0" smtClean="0">
                          <a:solidFill>
                            <a:srgbClr val="000000"/>
                          </a:solidFill>
                          <a:latin typeface="Arial"/>
                          <a:cs typeface="+mj-cs"/>
                        </a:rPr>
                        <a:t>R</a:t>
                      </a:r>
                      <a:r>
                        <a:rPr lang="en-US" sz="900" b="0" i="0" u="none" strike="noStrike" baseline="30000" dirty="0" smtClean="0">
                          <a:solidFill>
                            <a:srgbClr val="000000"/>
                          </a:solidFill>
                          <a:latin typeface="Arial"/>
                          <a:cs typeface="+mj-cs"/>
                        </a:rPr>
                        <a:t>2</a:t>
                      </a:r>
                      <a:endParaRPr lang="en-US" sz="900" b="0" i="0" u="none" strike="noStrike" baseline="30000"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0.11</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dirty="0" err="1">
                          <a:solidFill>
                            <a:srgbClr val="000000"/>
                          </a:solidFill>
                          <a:latin typeface="Arial"/>
                          <a:cs typeface="+mj-cs"/>
                        </a:rPr>
                        <a:t>Nagelkerke</a:t>
                      </a:r>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R</a:t>
                      </a:r>
                      <a:r>
                        <a:rPr lang="en-US" sz="900" b="0" i="0" u="none" strike="noStrike" baseline="30000" dirty="0" smtClean="0">
                          <a:solidFill>
                            <a:srgbClr val="000000"/>
                          </a:solidFill>
                          <a:latin typeface="Arial"/>
                          <a:cs typeface="+mj-cs"/>
                        </a:rPr>
                        <a:t>2</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0.21</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Likelihood Ratio </a:t>
                      </a:r>
                      <a:r>
                        <a:rPr lang="en-US" sz="900" b="0" i="0" u="none" strike="noStrike" dirty="0" smtClean="0">
                          <a:solidFill>
                            <a:srgbClr val="000000"/>
                          </a:solidFill>
                          <a:latin typeface="Arial"/>
                          <a:cs typeface="+mj-cs"/>
                        </a:rPr>
                        <a:t>R</a:t>
                      </a:r>
                      <a:r>
                        <a:rPr lang="en-US" sz="900" b="0" i="0" u="none" strike="noStrike" baseline="30000" dirty="0" smtClean="0">
                          <a:solidFill>
                            <a:srgbClr val="000000"/>
                          </a:solidFill>
                          <a:latin typeface="Arial"/>
                          <a:cs typeface="+mj-cs"/>
                        </a:rPr>
                        <a:t>2</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0.16</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bl>
          </a:graphicData>
        </a:graphic>
      </p:graphicFrame>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29C31B00-4D2B-4374-8A60-4D8116EA6978}" type="slidenum">
              <a:rPr lang="en-US" smtClean="0"/>
              <a:pPr>
                <a:defRPr/>
              </a:pPr>
              <a:t>35</a:t>
            </a:fld>
            <a:endParaRPr lang="en-US" dirty="0"/>
          </a:p>
        </p:txBody>
      </p:sp>
      <p:sp>
        <p:nvSpPr>
          <p:cNvPr id="4" name="Title 3"/>
          <p:cNvSpPr>
            <a:spLocks noGrp="1"/>
          </p:cNvSpPr>
          <p:nvPr>
            <p:ph type="title"/>
          </p:nvPr>
        </p:nvSpPr>
        <p:spPr/>
        <p:txBody>
          <a:bodyPr/>
          <a:lstStyle/>
          <a:p>
            <a:r>
              <a:rPr lang="en-US" dirty="0" smtClean="0"/>
              <a:t>Logistic Regression: HDI 3b</a:t>
            </a:r>
            <a:endParaRPr lang="en-US" sz="2500" dirty="0"/>
          </a:p>
        </p:txBody>
      </p:sp>
      <p:sp>
        <p:nvSpPr>
          <p:cNvPr id="6" name="Text Box 4"/>
          <p:cNvSpPr txBox="1">
            <a:spLocks noChangeArrowheads="1"/>
          </p:cNvSpPr>
          <p:nvPr/>
        </p:nvSpPr>
        <p:spPr bwMode="auto">
          <a:xfrm>
            <a:off x="4754563" y="6407150"/>
            <a:ext cx="3843337" cy="184150"/>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2009 Gallup</a:t>
            </a:r>
            <a:r>
              <a:rPr lang="en-US" sz="600" dirty="0">
                <a:latin typeface="Georgia" pitchFamily="18" charset="0"/>
              </a:rPr>
              <a:t>, Inc. All rights reserved.</a:t>
            </a:r>
          </a:p>
        </p:txBody>
      </p:sp>
      <p:graphicFrame>
        <p:nvGraphicFramePr>
          <p:cNvPr id="12" name="Table 11"/>
          <p:cNvGraphicFramePr>
            <a:graphicFrameLocks noGrp="1"/>
          </p:cNvGraphicFramePr>
          <p:nvPr/>
        </p:nvGraphicFramePr>
        <p:xfrm>
          <a:off x="1900065" y="914406"/>
          <a:ext cx="5577840" cy="4882560"/>
        </p:xfrm>
        <a:graphic>
          <a:graphicData uri="http://schemas.openxmlformats.org/drawingml/2006/table">
            <a:tbl>
              <a:tblPr/>
              <a:tblGrid>
                <a:gridCol w="3200400"/>
                <a:gridCol w="548640"/>
                <a:gridCol w="548640"/>
                <a:gridCol w="548640"/>
                <a:gridCol w="731520"/>
              </a:tblGrid>
              <a:tr h="152580">
                <a:tc>
                  <a:txBody>
                    <a:bodyPr/>
                    <a:lstStyle/>
                    <a:p>
                      <a:pPr algn="l" fontAlgn="b"/>
                      <a:endParaRPr lang="en-US" sz="900" b="0" i="0" u="none" strike="noStrike" dirty="0">
                        <a:solidFill>
                          <a:srgbClr val="000000"/>
                        </a:solidFill>
                        <a:latin typeface="Courier New"/>
                        <a:cs typeface="+mj-cs"/>
                      </a:endParaRPr>
                    </a:p>
                  </a:txBody>
                  <a:tcPr marL="6158" marR="6158" marT="6158" marB="0" anchor="b">
                    <a:lnL>
                      <a:noFill/>
                    </a:lnL>
                    <a:lnR>
                      <a:noFill/>
                    </a:lnR>
                    <a:lnT>
                      <a:noFill/>
                    </a:lnT>
                    <a:lnB>
                      <a:noFill/>
                    </a:lnB>
                  </a:tcPr>
                </a:tc>
                <a:tc>
                  <a:txBody>
                    <a:bodyPr/>
                    <a:lstStyle/>
                    <a:p>
                      <a:pPr algn="r" fontAlgn="b"/>
                      <a:r>
                        <a:rPr lang="en-US" sz="900" b="1" i="0" u="none" strike="noStrike" dirty="0">
                          <a:solidFill>
                            <a:srgbClr val="000000"/>
                          </a:solidFill>
                          <a:latin typeface="Calibri"/>
                          <a:cs typeface="+mj-cs"/>
                        </a:rPr>
                        <a:t>b</a:t>
                      </a:r>
                    </a:p>
                  </a:txBody>
                  <a:tcPr marL="6158" marR="6158" marT="6158" marB="0" anchor="b">
                    <a:lnL>
                      <a:noFill/>
                    </a:lnL>
                    <a:lnR>
                      <a:noFill/>
                    </a:lnR>
                    <a:lnT>
                      <a:noFill/>
                    </a:lnT>
                    <a:lnB>
                      <a:noFill/>
                    </a:lnB>
                  </a:tcPr>
                </a:tc>
                <a:tc>
                  <a:txBody>
                    <a:bodyPr/>
                    <a:lstStyle/>
                    <a:p>
                      <a:pPr algn="r" fontAlgn="b"/>
                      <a:r>
                        <a:rPr lang="en-US" sz="900" b="1" i="0" u="none" strike="noStrike" dirty="0" smtClean="0">
                          <a:solidFill>
                            <a:srgbClr val="000000"/>
                          </a:solidFill>
                          <a:latin typeface="Calibri"/>
                          <a:cs typeface="+mj-cs"/>
                        </a:rPr>
                        <a:t>SE</a:t>
                      </a:r>
                      <a:endParaRPr lang="en-US" sz="900" b="1" i="0" u="none" strike="noStrike" dirty="0">
                        <a:solidFill>
                          <a:srgbClr val="000000"/>
                        </a:solidFill>
                        <a:latin typeface="Calibri"/>
                        <a:cs typeface="+mj-cs"/>
                      </a:endParaRPr>
                    </a:p>
                  </a:txBody>
                  <a:tcPr marL="6158" marR="6158" marT="6158" marB="0" anchor="b">
                    <a:lnL>
                      <a:noFill/>
                    </a:lnL>
                    <a:lnR>
                      <a:noFill/>
                    </a:lnR>
                    <a:lnT>
                      <a:noFill/>
                    </a:lnT>
                    <a:lnB>
                      <a:noFill/>
                    </a:lnB>
                  </a:tcPr>
                </a:tc>
                <a:tc>
                  <a:txBody>
                    <a:bodyPr/>
                    <a:lstStyle/>
                    <a:p>
                      <a:pPr algn="r" fontAlgn="b"/>
                      <a:r>
                        <a:rPr lang="en-US" sz="900" b="1" i="0" u="none" strike="noStrike" dirty="0">
                          <a:solidFill>
                            <a:srgbClr val="000000"/>
                          </a:solidFill>
                          <a:latin typeface="Calibri"/>
                          <a:cs typeface="+mj-cs"/>
                        </a:rPr>
                        <a:t>OR</a:t>
                      </a:r>
                    </a:p>
                  </a:txBody>
                  <a:tcPr marL="6158" marR="6158" marT="6158" marB="0" anchor="b">
                    <a:lnL>
                      <a:noFill/>
                    </a:lnL>
                    <a:lnR>
                      <a:noFill/>
                    </a:lnR>
                    <a:lnT>
                      <a:noFill/>
                    </a:lnT>
                    <a:lnB>
                      <a:noFill/>
                    </a:lnB>
                  </a:tcPr>
                </a:tc>
                <a:tc>
                  <a:txBody>
                    <a:bodyPr/>
                    <a:lstStyle/>
                    <a:p>
                      <a:pPr algn="l" fontAlgn="b"/>
                      <a:r>
                        <a:rPr lang="en-US" sz="900" b="1" i="0" u="none" strike="noStrike" dirty="0">
                          <a:solidFill>
                            <a:srgbClr val="000000"/>
                          </a:solidFill>
                          <a:latin typeface="Calibri"/>
                          <a:cs typeface="+mj-cs"/>
                        </a:rPr>
                        <a:t>Sig.</a:t>
                      </a: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Intercept</a:t>
                      </a:r>
                    </a:p>
                  </a:txBody>
                  <a:tcPr marL="6158" marR="6158" marT="6158"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-3.52</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0.20</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0.03</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Sex (male)</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0.34</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0.13</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1.41</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Age (15 to 34)</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0.51</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0.13</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1.66</a:t>
                      </a:r>
                    </a:p>
                  </a:txBody>
                  <a:tcPr marL="9525" marR="9525" marT="9525" marB="0" anchor="b">
                    <a:lnL>
                      <a:noFill/>
                    </a:lnL>
                    <a:lnR>
                      <a:noFill/>
                    </a:lnR>
                    <a:lnT>
                      <a:noFill/>
                    </a:lnT>
                    <a:lnB>
                      <a:noFill/>
                    </a:lnB>
                  </a:tcPr>
                </a:tc>
                <a:tc>
                  <a:txBody>
                    <a:bodyPr/>
                    <a:lstStyle/>
                    <a:p>
                      <a:pPr algn="l" fontAlgn="b"/>
                      <a:r>
                        <a:rPr lang="en-US" sz="900" b="0" i="0" u="none" strike="noStrike">
                          <a:solidFill>
                            <a:srgbClr val="000000"/>
                          </a:solidFill>
                          <a:latin typeface="Calibri"/>
                          <a:cs typeface="+mj-cs"/>
                        </a:rPr>
                        <a:t>***</a:t>
                      </a: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Education</a:t>
                      </a:r>
                    </a:p>
                  </a:txBody>
                  <a:tcPr marL="6158" marR="6158" marT="6158" marB="0" anchor="b">
                    <a:lnL>
                      <a:noFill/>
                    </a:lnL>
                    <a:lnR>
                      <a:noFill/>
                    </a:lnR>
                    <a:lnT>
                      <a:noFill/>
                    </a:lnT>
                    <a:lnB>
                      <a:noFill/>
                    </a:lnB>
                  </a:tcPr>
                </a:tc>
                <a:tc>
                  <a:txBody>
                    <a:bodyPr/>
                    <a:lstStyle/>
                    <a:p>
                      <a:pPr algn="l" fontAlgn="b"/>
                      <a:r>
                        <a:rPr lang="en-US" sz="900" b="0" i="0" u="none" strike="noStrike">
                          <a:solidFill>
                            <a:srgbClr val="000000"/>
                          </a:solidFill>
                          <a:latin typeface="Calibri"/>
                          <a:cs typeface="+mj-cs"/>
                        </a:rPr>
                        <a:t> </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r>
                        <a:rPr lang="en-US" sz="900" b="0" i="0" u="none" strike="noStrike">
                          <a:solidFill>
                            <a:srgbClr val="000000"/>
                          </a:solidFill>
                          <a:latin typeface="Calibri"/>
                          <a:cs typeface="+mj-cs"/>
                        </a:rPr>
                        <a:t> </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Secondary</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0.83</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0.12</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2.30</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Tertiary</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0.33</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0.29</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1.39</a:t>
                      </a:r>
                    </a:p>
                  </a:txBody>
                  <a:tcPr marL="9525" marR="9525" marT="9525" marB="0" anchor="b">
                    <a:lnL>
                      <a:noFill/>
                    </a:lnL>
                    <a:lnR>
                      <a:noFill/>
                    </a:lnR>
                    <a:lnT>
                      <a:noFill/>
                    </a:lnT>
                    <a:lnB>
                      <a:noFill/>
                    </a:lnB>
                  </a:tcPr>
                </a:tc>
                <a:tc>
                  <a:txBody>
                    <a:bodyPr/>
                    <a:lstStyle/>
                    <a:p>
                      <a:pPr algn="l" fontAlgn="b"/>
                      <a:r>
                        <a:rPr lang="en-US" sz="900" b="0" i="0" u="none" strike="noStrike" dirty="0" err="1" smtClean="0">
                          <a:solidFill>
                            <a:srgbClr val="000000"/>
                          </a:solidFill>
                          <a:latin typeface="Calibri"/>
                          <a:cs typeface="+mj-cs"/>
                        </a:rPr>
                        <a:t>n.s</a:t>
                      </a:r>
                      <a:r>
                        <a:rPr lang="en-US" sz="900" b="0" i="0" u="none" strike="noStrike" dirty="0" smtClean="0">
                          <a:solidFill>
                            <a:srgbClr val="000000"/>
                          </a:solidFill>
                          <a:latin typeface="Calibri"/>
                          <a:cs typeface="+mj-cs"/>
                        </a:rPr>
                        <a:t>.</a:t>
                      </a:r>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Marital status (married)</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-0.48</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0.14</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0.62</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Region</a:t>
                      </a:r>
                    </a:p>
                  </a:txBody>
                  <a:tcPr marL="6158" marR="6158" marT="6158" marB="0" anchor="b">
                    <a:lnL>
                      <a:noFill/>
                    </a:lnL>
                    <a:lnR>
                      <a:noFill/>
                    </a:lnR>
                    <a:lnT>
                      <a:noFill/>
                    </a:lnT>
                    <a:lnB>
                      <a:noFill/>
                    </a:lnB>
                  </a:tcPr>
                </a:tc>
                <a:tc>
                  <a:txBody>
                    <a:bodyPr/>
                    <a:lstStyle/>
                    <a:p>
                      <a:pPr algn="l" fontAlgn="b"/>
                      <a:r>
                        <a:rPr lang="en-US" sz="900" b="0" i="0" u="none" strike="noStrike">
                          <a:solidFill>
                            <a:srgbClr val="000000"/>
                          </a:solidFill>
                          <a:latin typeface="Calibri"/>
                          <a:cs typeface="+mj-cs"/>
                        </a:rPr>
                        <a:t> </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r>
                        <a:rPr lang="en-US" sz="900" b="0" i="0" u="none" strike="noStrike">
                          <a:solidFill>
                            <a:srgbClr val="000000"/>
                          </a:solidFill>
                          <a:latin typeface="Calibri"/>
                          <a:cs typeface="+mj-cs"/>
                        </a:rPr>
                        <a:t> </a:t>
                      </a: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Southern Africa</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0.07</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0.18</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1.07</a:t>
                      </a: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Eastern Africa</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0.70</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0.10</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2.02</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Latin American &amp; Caribbean</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0.97</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0.23</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2.63</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Dissatisfied with city/area</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0.45</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0.12</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1.57</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No confidence in local police</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0.25</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0.13</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1.29</a:t>
                      </a:r>
                    </a:p>
                  </a:txBody>
                  <a:tcPr marL="9525" marR="9525" marT="9525" marB="0" anchor="b">
                    <a:lnL>
                      <a:noFill/>
                    </a:lnL>
                    <a:lnR>
                      <a:noFill/>
                    </a:lnR>
                    <a:lnT>
                      <a:noFill/>
                    </a:lnT>
                    <a:lnB>
                      <a:noFill/>
                    </a:lnB>
                  </a:tcPr>
                </a:tc>
                <a:tc>
                  <a:txBody>
                    <a:bodyPr/>
                    <a:lstStyle/>
                    <a:p>
                      <a:pPr algn="l" fontAlgn="b"/>
                      <a:r>
                        <a:rPr lang="en-US" sz="900" b="0" i="0" u="none" strike="noStrike" dirty="0" err="1" smtClean="0">
                          <a:solidFill>
                            <a:srgbClr val="000000"/>
                          </a:solidFill>
                          <a:latin typeface="Calibri"/>
                          <a:cs typeface="+mj-cs"/>
                        </a:rPr>
                        <a:t>n.s</a:t>
                      </a:r>
                      <a:r>
                        <a:rPr lang="en-US" sz="900" b="0" i="0" u="none" strike="noStrike" dirty="0" smtClean="0">
                          <a:solidFill>
                            <a:srgbClr val="000000"/>
                          </a:solidFill>
                          <a:latin typeface="Calibri"/>
                          <a:cs typeface="+mj-cs"/>
                        </a:rPr>
                        <a:t>.</a:t>
                      </a:r>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Children are not treated with respect</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0.05</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0.12</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1.05</a:t>
                      </a:r>
                    </a:p>
                  </a:txBody>
                  <a:tcPr marL="9525" marR="9525" marT="9525" marB="0" anchor="b">
                    <a:lnL>
                      <a:noFill/>
                    </a:lnL>
                    <a:lnR>
                      <a:noFill/>
                    </a:lnR>
                    <a:lnT>
                      <a:noFill/>
                    </a:lnT>
                    <a:lnB>
                      <a:noFill/>
                    </a:lnB>
                  </a:tcPr>
                </a:tc>
                <a:tc>
                  <a:txBody>
                    <a:bodyPr/>
                    <a:lstStyle/>
                    <a:p>
                      <a:pPr algn="l" fontAlgn="b"/>
                      <a:r>
                        <a:rPr lang="en-US" sz="900" b="0" i="0" u="none" strike="noStrike" dirty="0" err="1" smtClean="0">
                          <a:solidFill>
                            <a:srgbClr val="000000"/>
                          </a:solidFill>
                          <a:latin typeface="Calibri"/>
                          <a:cs typeface="+mj-cs"/>
                        </a:rPr>
                        <a:t>n.s</a:t>
                      </a:r>
                      <a:r>
                        <a:rPr lang="en-US" sz="900" b="0" i="0" u="none" strike="noStrike" dirty="0" smtClean="0">
                          <a:solidFill>
                            <a:srgbClr val="000000"/>
                          </a:solidFill>
                          <a:latin typeface="Calibri"/>
                          <a:cs typeface="+mj-cs"/>
                        </a:rPr>
                        <a:t>.</a:t>
                      </a:r>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Corruption widespread in government</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0.10</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0.22</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1.11</a:t>
                      </a:r>
                    </a:p>
                  </a:txBody>
                  <a:tcPr marL="9525" marR="9525" marT="9525" marB="0" anchor="b">
                    <a:lnL>
                      <a:noFill/>
                    </a:lnL>
                    <a:lnR>
                      <a:noFill/>
                    </a:lnR>
                    <a:lnT>
                      <a:noFill/>
                    </a:lnT>
                    <a:lnB>
                      <a:noFill/>
                    </a:lnB>
                  </a:tcPr>
                </a:tc>
                <a:tc>
                  <a:txBody>
                    <a:bodyPr/>
                    <a:lstStyle/>
                    <a:p>
                      <a:pPr algn="l" fontAlgn="b"/>
                      <a:r>
                        <a:rPr lang="en-US" sz="900" b="0" i="0" u="none" strike="noStrike" dirty="0" err="1" smtClean="0">
                          <a:solidFill>
                            <a:srgbClr val="000000"/>
                          </a:solidFill>
                          <a:latin typeface="Calibri"/>
                          <a:cs typeface="+mj-cs"/>
                        </a:rPr>
                        <a:t>n.s</a:t>
                      </a:r>
                      <a:r>
                        <a:rPr lang="en-US" sz="900" b="0" i="0" u="none" strike="noStrike" dirty="0" smtClean="0">
                          <a:solidFill>
                            <a:srgbClr val="000000"/>
                          </a:solidFill>
                          <a:latin typeface="Calibri"/>
                          <a:cs typeface="+mj-cs"/>
                        </a:rPr>
                        <a:t>.</a:t>
                      </a:r>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Disapprove of country's leadership</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-0.22</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0.19</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0.80</a:t>
                      </a:r>
                    </a:p>
                  </a:txBody>
                  <a:tcPr marL="9525" marR="9525" marT="9525" marB="0" anchor="b">
                    <a:lnL>
                      <a:noFill/>
                    </a:lnL>
                    <a:lnR>
                      <a:noFill/>
                    </a:lnR>
                    <a:lnT>
                      <a:noFill/>
                    </a:lnT>
                    <a:lnB>
                      <a:noFill/>
                    </a:lnB>
                  </a:tcPr>
                </a:tc>
                <a:tc>
                  <a:txBody>
                    <a:bodyPr/>
                    <a:lstStyle/>
                    <a:p>
                      <a:pPr algn="l" fontAlgn="b"/>
                      <a:r>
                        <a:rPr lang="en-US" sz="900" b="0" i="0" u="none" strike="noStrike" dirty="0" err="1" smtClean="0">
                          <a:solidFill>
                            <a:srgbClr val="000000"/>
                          </a:solidFill>
                          <a:latin typeface="Calibri"/>
                          <a:cs typeface="+mj-cs"/>
                        </a:rPr>
                        <a:t>n.s</a:t>
                      </a:r>
                      <a:r>
                        <a:rPr lang="en-US" sz="900" b="0" i="0" u="none" strike="noStrike" dirty="0" smtClean="0">
                          <a:solidFill>
                            <a:srgbClr val="000000"/>
                          </a:solidFill>
                          <a:latin typeface="Calibri"/>
                          <a:cs typeface="+mj-cs"/>
                        </a:rPr>
                        <a:t>.</a:t>
                      </a:r>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Most people afraid to express political views</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0.68</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0.14</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1.97</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Economic conditions in country are poor</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-0.01</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0.15</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0.99</a:t>
                      </a:r>
                    </a:p>
                  </a:txBody>
                  <a:tcPr marL="9525" marR="9525" marT="9525" marB="0" anchor="b">
                    <a:lnL>
                      <a:noFill/>
                    </a:lnL>
                    <a:lnR>
                      <a:noFill/>
                    </a:lnR>
                    <a:lnT>
                      <a:noFill/>
                    </a:lnT>
                    <a:lnB>
                      <a:noFill/>
                    </a:lnB>
                  </a:tcPr>
                </a:tc>
                <a:tc>
                  <a:txBody>
                    <a:bodyPr/>
                    <a:lstStyle/>
                    <a:p>
                      <a:pPr algn="l" fontAlgn="b"/>
                      <a:r>
                        <a:rPr lang="en-US" sz="900" b="0" i="0" u="none" strike="noStrike" kern="1200" dirty="0" err="1" smtClean="0">
                          <a:solidFill>
                            <a:srgbClr val="000000"/>
                          </a:solidFill>
                          <a:latin typeface="Calibri"/>
                          <a:ea typeface="+mn-ea"/>
                          <a:cs typeface="+mn-cs"/>
                        </a:rPr>
                        <a:t>n.s</a:t>
                      </a:r>
                      <a:r>
                        <a:rPr lang="en-US" sz="900" b="0" i="0" u="none" strike="noStrike" kern="1200" dirty="0" smtClean="0">
                          <a:solidFill>
                            <a:srgbClr val="000000"/>
                          </a:solidFill>
                          <a:latin typeface="Calibri"/>
                          <a:ea typeface="+mn-ea"/>
                          <a:cs typeface="+mn-cs"/>
                        </a:rPr>
                        <a:t>.</a:t>
                      </a:r>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Economic conditions in country getting worse</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0.30</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0.16</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1.35</a:t>
                      </a:r>
                    </a:p>
                  </a:txBody>
                  <a:tcPr marL="9525" marR="9525" marT="9525" marB="0" anchor="b">
                    <a:lnL>
                      <a:noFill/>
                    </a:lnL>
                    <a:lnR>
                      <a:noFill/>
                    </a:lnR>
                    <a:lnT>
                      <a:noFill/>
                    </a:lnT>
                    <a:lnB>
                      <a:noFill/>
                    </a:lnB>
                  </a:tcPr>
                </a:tc>
                <a:tc>
                  <a:txBody>
                    <a:bodyPr/>
                    <a:lstStyle/>
                    <a:p>
                      <a:pPr algn="l" fontAlgn="b"/>
                      <a:r>
                        <a:rPr lang="en-US" sz="900" b="0" i="0" u="none" strike="noStrike" kern="1200" dirty="0" err="1" smtClean="0">
                          <a:solidFill>
                            <a:srgbClr val="000000"/>
                          </a:solidFill>
                          <a:latin typeface="Calibri"/>
                          <a:ea typeface="+mn-ea"/>
                          <a:cs typeface="+mn-cs"/>
                        </a:rPr>
                        <a:t>n.s</a:t>
                      </a:r>
                      <a:r>
                        <a:rPr lang="en-US" sz="900" b="0" i="0" u="none" strike="noStrike" kern="1200" dirty="0" smtClean="0">
                          <a:solidFill>
                            <a:srgbClr val="000000"/>
                          </a:solidFill>
                          <a:latin typeface="Calibri"/>
                          <a:ea typeface="+mn-ea"/>
                          <a:cs typeface="+mn-cs"/>
                        </a:rPr>
                        <a:t>.</a:t>
                      </a:r>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Bad time to find job in city/area</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0.34</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0.14</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1.40</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Corruption widespread in business</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0.35</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0.22</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1.41</a:t>
                      </a:r>
                    </a:p>
                  </a:txBody>
                  <a:tcPr marL="9525" marR="9525" marT="9525" marB="0" anchor="b">
                    <a:lnL>
                      <a:noFill/>
                    </a:lnL>
                    <a:lnR>
                      <a:noFill/>
                    </a:lnR>
                    <a:lnT>
                      <a:noFill/>
                    </a:lnT>
                    <a:lnB>
                      <a:noFill/>
                    </a:lnB>
                  </a:tcPr>
                </a:tc>
                <a:tc>
                  <a:txBody>
                    <a:bodyPr/>
                    <a:lstStyle/>
                    <a:p>
                      <a:pPr algn="l" fontAlgn="b"/>
                      <a:r>
                        <a:rPr lang="en-US" sz="900" b="0" i="0" u="none" strike="noStrike" kern="1200" dirty="0" err="1" smtClean="0">
                          <a:solidFill>
                            <a:srgbClr val="000000"/>
                          </a:solidFill>
                          <a:latin typeface="Calibri"/>
                          <a:ea typeface="+mn-ea"/>
                          <a:cs typeface="+mn-cs"/>
                        </a:rPr>
                        <a:t>n.s</a:t>
                      </a:r>
                      <a:r>
                        <a:rPr lang="en-US" sz="900" b="0" i="0" u="none" strike="noStrike" kern="1200" dirty="0" smtClean="0">
                          <a:solidFill>
                            <a:srgbClr val="000000"/>
                          </a:solidFill>
                          <a:latin typeface="Calibri"/>
                          <a:ea typeface="+mn-ea"/>
                          <a:cs typeface="+mn-cs"/>
                        </a:rPr>
                        <a:t>.</a:t>
                      </a:r>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Planning to start your business</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0.61</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0.12</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1.84</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Can count on help from relatives/friends in another country</a:t>
                      </a:r>
                    </a:p>
                  </a:txBody>
                  <a:tcPr marL="6158" marR="6158" marT="6158"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0.38</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0.14</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1.46</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Members of  household gone to live in another country</a:t>
                      </a:r>
                    </a:p>
                  </a:txBody>
                  <a:tcPr marL="6158" marR="6158" marT="6158" marB="0" anchor="b">
                    <a:lnL>
                      <a:noFill/>
                    </a:lnL>
                    <a:lnR>
                      <a:noFill/>
                    </a:lnR>
                    <a:lnT>
                      <a:noFill/>
                    </a:lnT>
                    <a:lnB>
                      <a:noFill/>
                    </a:lnB>
                  </a:tcPr>
                </a:tc>
                <a:tc>
                  <a:txBody>
                    <a:bodyPr/>
                    <a:lstStyle/>
                    <a:p>
                      <a:pPr algn="l" fontAlgn="b"/>
                      <a:r>
                        <a:rPr lang="en-US" sz="900" b="0" i="0" u="none" strike="noStrike">
                          <a:solidFill>
                            <a:srgbClr val="000000"/>
                          </a:solidFill>
                          <a:latin typeface="Calibri"/>
                          <a:cs typeface="+mj-cs"/>
                        </a:rPr>
                        <a:t> </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r>
                        <a:rPr lang="en-US" sz="900" b="0" i="0" u="none" strike="noStrike">
                          <a:solidFill>
                            <a:srgbClr val="000000"/>
                          </a:solidFill>
                          <a:latin typeface="Calibri"/>
                          <a:cs typeface="+mj-cs"/>
                        </a:rPr>
                        <a:t> </a:t>
                      </a: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Yes – still there</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0.82</a:t>
                      </a:r>
                    </a:p>
                  </a:txBody>
                  <a:tcPr marL="9525" marR="9525" marT="9525"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j-cs"/>
                        </a:rPr>
                        <a:t>0.16</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1.46</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   Yes – returned</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0.47</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0.22</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2.27</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j-cs"/>
                        </a:rPr>
                        <a:t>***</a:t>
                      </a:r>
                    </a:p>
                  </a:txBody>
                  <a:tcPr marL="365760" marR="0" marT="0" marB="0" anchor="b">
                    <a:lnL>
                      <a:noFill/>
                    </a:lnL>
                    <a:lnR>
                      <a:noFill/>
                    </a:lnR>
                    <a:lnT>
                      <a:noFill/>
                    </a:lnT>
                    <a:lnB>
                      <a:noFill/>
                    </a:lnB>
                  </a:tcPr>
                </a:tc>
              </a:tr>
              <a:tr h="152580">
                <a:tc>
                  <a:txBody>
                    <a:bodyPr/>
                    <a:lstStyle/>
                    <a:p>
                      <a:pPr algn="l" fontAlgn="b"/>
                      <a:endParaRPr lang="en-US" sz="900" b="0" i="0" u="none" strike="noStrike">
                        <a:solidFill>
                          <a:srgbClr val="000000"/>
                        </a:solidFill>
                        <a:latin typeface="Calibri"/>
                        <a:cs typeface="+mj-cs"/>
                      </a:endParaRPr>
                    </a:p>
                  </a:txBody>
                  <a:tcPr marL="6158" marR="6158" marT="6158"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j-cs"/>
                        </a:rPr>
                        <a:t>n</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13647</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Cox &amp; Snell </a:t>
                      </a:r>
                      <a:r>
                        <a:rPr lang="en-US" sz="900" b="0" i="0" u="none" strike="noStrike" dirty="0" smtClean="0">
                          <a:solidFill>
                            <a:srgbClr val="000000"/>
                          </a:solidFill>
                          <a:latin typeface="Arial"/>
                          <a:cs typeface="+mj-cs"/>
                        </a:rPr>
                        <a:t>R</a:t>
                      </a:r>
                      <a:r>
                        <a:rPr lang="en-US" sz="900" b="0" i="0" u="none" strike="noStrike" baseline="30000" dirty="0" smtClean="0">
                          <a:solidFill>
                            <a:srgbClr val="000000"/>
                          </a:solidFill>
                          <a:latin typeface="Arial"/>
                          <a:cs typeface="+mj-cs"/>
                        </a:rPr>
                        <a:t>2</a:t>
                      </a:r>
                      <a:endParaRPr lang="en-US" sz="900" b="0" i="0" u="none" strike="noStrike" baseline="30000"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0.12</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dirty="0" err="1">
                          <a:solidFill>
                            <a:srgbClr val="000000"/>
                          </a:solidFill>
                          <a:latin typeface="Arial"/>
                          <a:cs typeface="+mj-cs"/>
                        </a:rPr>
                        <a:t>Nagelkerke</a:t>
                      </a:r>
                      <a:r>
                        <a:rPr lang="en-US" sz="900" b="0" i="0" u="none" strike="noStrike" dirty="0">
                          <a:solidFill>
                            <a:srgbClr val="000000"/>
                          </a:solidFill>
                          <a:latin typeface="Arial"/>
                          <a:cs typeface="+mj-cs"/>
                        </a:rPr>
                        <a:t> </a:t>
                      </a:r>
                      <a:r>
                        <a:rPr lang="en-US" sz="900" b="0" i="0" u="none" strike="noStrike" dirty="0" smtClean="0">
                          <a:solidFill>
                            <a:srgbClr val="000000"/>
                          </a:solidFill>
                          <a:latin typeface="Arial"/>
                          <a:cs typeface="+mj-cs"/>
                        </a:rPr>
                        <a:t>R</a:t>
                      </a:r>
                      <a:r>
                        <a:rPr lang="en-US" sz="900" b="0" i="0" u="none" strike="noStrike" baseline="30000" dirty="0" smtClean="0">
                          <a:solidFill>
                            <a:srgbClr val="000000"/>
                          </a:solidFill>
                          <a:latin typeface="Arial"/>
                          <a:cs typeface="+mj-cs"/>
                        </a:rPr>
                        <a:t>2</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0.22</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j-cs"/>
                        </a:rPr>
                        <a:t>Likelihood Ratio </a:t>
                      </a:r>
                      <a:r>
                        <a:rPr lang="en-US" sz="900" b="0" i="0" u="none" strike="noStrike" dirty="0" smtClean="0">
                          <a:solidFill>
                            <a:srgbClr val="000000"/>
                          </a:solidFill>
                          <a:latin typeface="Arial"/>
                          <a:cs typeface="+mj-cs"/>
                        </a:rPr>
                        <a:t>R</a:t>
                      </a:r>
                      <a:r>
                        <a:rPr lang="en-US" sz="900" b="0" i="0" u="none" strike="noStrike" baseline="30000" dirty="0" smtClean="0">
                          <a:solidFill>
                            <a:srgbClr val="000000"/>
                          </a:solidFill>
                          <a:latin typeface="Arial"/>
                          <a:cs typeface="+mj-cs"/>
                        </a:rPr>
                        <a:t>2</a:t>
                      </a:r>
                      <a:endParaRPr lang="en-US" sz="900" b="0" i="0" u="none" strike="noStrike" dirty="0">
                        <a:solidFill>
                          <a:srgbClr val="000000"/>
                        </a:solidFill>
                        <a:latin typeface="Arial"/>
                        <a:cs typeface="+mj-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j-cs"/>
                        </a:rPr>
                        <a:t>0.19</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j-cs"/>
                      </a:endParaRP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j-cs"/>
                      </a:endParaRPr>
                    </a:p>
                  </a:txBody>
                  <a:tcPr marL="365760" marR="0" marT="0" marB="0" anchor="b">
                    <a:lnL>
                      <a:noFill/>
                    </a:lnL>
                    <a:lnR>
                      <a:noFill/>
                    </a:lnR>
                    <a:lnT>
                      <a:noFill/>
                    </a:lnT>
                    <a:lnB>
                      <a:noFill/>
                    </a:lnB>
                  </a:tcPr>
                </a:tc>
              </a:tr>
            </a:tbl>
          </a:graphicData>
        </a:graphic>
      </p:graphicFrame>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29C31B00-4D2B-4374-8A60-4D8116EA6978}" type="slidenum">
              <a:rPr lang="en-US" smtClean="0"/>
              <a:pPr>
                <a:defRPr/>
              </a:pPr>
              <a:t>36</a:t>
            </a:fld>
            <a:endParaRPr lang="en-US" dirty="0"/>
          </a:p>
        </p:txBody>
      </p:sp>
      <p:sp>
        <p:nvSpPr>
          <p:cNvPr id="4" name="Title 3"/>
          <p:cNvSpPr>
            <a:spLocks noGrp="1"/>
          </p:cNvSpPr>
          <p:nvPr>
            <p:ph type="title"/>
          </p:nvPr>
        </p:nvSpPr>
        <p:spPr/>
        <p:txBody>
          <a:bodyPr/>
          <a:lstStyle/>
          <a:p>
            <a:r>
              <a:rPr lang="en-US" dirty="0" smtClean="0"/>
              <a:t>Logistic Regression: HDI 4</a:t>
            </a:r>
            <a:endParaRPr lang="en-US" sz="2500" dirty="0"/>
          </a:p>
        </p:txBody>
      </p:sp>
      <p:sp>
        <p:nvSpPr>
          <p:cNvPr id="6" name="Text Box 4"/>
          <p:cNvSpPr txBox="1">
            <a:spLocks noChangeArrowheads="1"/>
          </p:cNvSpPr>
          <p:nvPr/>
        </p:nvSpPr>
        <p:spPr bwMode="auto">
          <a:xfrm>
            <a:off x="4754563" y="6407150"/>
            <a:ext cx="3843337" cy="184150"/>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2009 Gallup</a:t>
            </a:r>
            <a:r>
              <a:rPr lang="en-US" sz="600" dirty="0">
                <a:latin typeface="Georgia" pitchFamily="18" charset="0"/>
              </a:rPr>
              <a:t>, Inc. All rights reserved.</a:t>
            </a:r>
          </a:p>
        </p:txBody>
      </p:sp>
      <p:graphicFrame>
        <p:nvGraphicFramePr>
          <p:cNvPr id="12" name="Table 11"/>
          <p:cNvGraphicFramePr>
            <a:graphicFrameLocks noGrp="1"/>
          </p:cNvGraphicFramePr>
          <p:nvPr/>
        </p:nvGraphicFramePr>
        <p:xfrm>
          <a:off x="1900065" y="914406"/>
          <a:ext cx="5577840" cy="4882560"/>
        </p:xfrm>
        <a:graphic>
          <a:graphicData uri="http://schemas.openxmlformats.org/drawingml/2006/table">
            <a:tbl>
              <a:tblPr/>
              <a:tblGrid>
                <a:gridCol w="3200400"/>
                <a:gridCol w="548640"/>
                <a:gridCol w="548640"/>
                <a:gridCol w="548640"/>
                <a:gridCol w="731520"/>
              </a:tblGrid>
              <a:tr h="152580">
                <a:tc>
                  <a:txBody>
                    <a:bodyPr/>
                    <a:lstStyle/>
                    <a:p>
                      <a:pPr algn="l" fontAlgn="b"/>
                      <a:endParaRPr lang="en-US" sz="900" b="0" i="0" u="none" strike="noStrike" dirty="0">
                        <a:solidFill>
                          <a:srgbClr val="000000"/>
                        </a:solidFill>
                        <a:latin typeface="Courier New"/>
                        <a:cs typeface="+mn-cs"/>
                      </a:endParaRPr>
                    </a:p>
                  </a:txBody>
                  <a:tcPr marL="6158" marR="6158" marT="6158" marB="0" anchor="b">
                    <a:lnL>
                      <a:noFill/>
                    </a:lnL>
                    <a:lnR>
                      <a:noFill/>
                    </a:lnR>
                    <a:lnT>
                      <a:noFill/>
                    </a:lnT>
                    <a:lnB>
                      <a:noFill/>
                    </a:lnB>
                  </a:tcPr>
                </a:tc>
                <a:tc>
                  <a:txBody>
                    <a:bodyPr/>
                    <a:lstStyle/>
                    <a:p>
                      <a:pPr algn="r" fontAlgn="b"/>
                      <a:r>
                        <a:rPr lang="en-US" sz="900" b="1" i="0" u="none" strike="noStrike" dirty="0">
                          <a:solidFill>
                            <a:srgbClr val="000000"/>
                          </a:solidFill>
                          <a:latin typeface="Calibri"/>
                          <a:cs typeface="+mn-cs"/>
                        </a:rPr>
                        <a:t>b</a:t>
                      </a:r>
                    </a:p>
                  </a:txBody>
                  <a:tcPr marL="6158" marR="6158" marT="6158" marB="0" anchor="b">
                    <a:lnL>
                      <a:noFill/>
                    </a:lnL>
                    <a:lnR>
                      <a:noFill/>
                    </a:lnR>
                    <a:lnT>
                      <a:noFill/>
                    </a:lnT>
                    <a:lnB>
                      <a:noFill/>
                    </a:lnB>
                  </a:tcPr>
                </a:tc>
                <a:tc>
                  <a:txBody>
                    <a:bodyPr/>
                    <a:lstStyle/>
                    <a:p>
                      <a:pPr algn="r" fontAlgn="b"/>
                      <a:r>
                        <a:rPr lang="en-US" sz="900" b="1" i="0" u="none" strike="noStrike" dirty="0" smtClean="0">
                          <a:solidFill>
                            <a:srgbClr val="000000"/>
                          </a:solidFill>
                          <a:latin typeface="Calibri"/>
                          <a:cs typeface="+mn-cs"/>
                        </a:rPr>
                        <a:t>SE</a:t>
                      </a:r>
                      <a:endParaRPr lang="en-US" sz="900" b="1" i="0" u="none" strike="noStrike" dirty="0">
                        <a:solidFill>
                          <a:srgbClr val="000000"/>
                        </a:solidFill>
                        <a:latin typeface="Calibri"/>
                        <a:cs typeface="+mn-cs"/>
                      </a:endParaRPr>
                    </a:p>
                  </a:txBody>
                  <a:tcPr marL="6158" marR="6158" marT="6158" marB="0" anchor="b">
                    <a:lnL>
                      <a:noFill/>
                    </a:lnL>
                    <a:lnR>
                      <a:noFill/>
                    </a:lnR>
                    <a:lnT>
                      <a:noFill/>
                    </a:lnT>
                    <a:lnB>
                      <a:noFill/>
                    </a:lnB>
                  </a:tcPr>
                </a:tc>
                <a:tc>
                  <a:txBody>
                    <a:bodyPr/>
                    <a:lstStyle/>
                    <a:p>
                      <a:pPr algn="r" fontAlgn="b"/>
                      <a:r>
                        <a:rPr lang="en-US" sz="900" b="1" i="0" u="none" strike="noStrike" dirty="0">
                          <a:solidFill>
                            <a:srgbClr val="000000"/>
                          </a:solidFill>
                          <a:latin typeface="Calibri"/>
                          <a:cs typeface="+mn-cs"/>
                        </a:rPr>
                        <a:t>OR</a:t>
                      </a:r>
                    </a:p>
                  </a:txBody>
                  <a:tcPr marL="6158" marR="6158" marT="6158" marB="0" anchor="b">
                    <a:lnL>
                      <a:noFill/>
                    </a:lnL>
                    <a:lnR>
                      <a:noFill/>
                    </a:lnR>
                    <a:lnT>
                      <a:noFill/>
                    </a:lnT>
                    <a:lnB>
                      <a:noFill/>
                    </a:lnB>
                  </a:tcPr>
                </a:tc>
                <a:tc>
                  <a:txBody>
                    <a:bodyPr/>
                    <a:lstStyle/>
                    <a:p>
                      <a:pPr algn="l" fontAlgn="b"/>
                      <a:r>
                        <a:rPr lang="en-US" sz="900" b="1" i="0" u="none" strike="noStrike" dirty="0">
                          <a:solidFill>
                            <a:srgbClr val="000000"/>
                          </a:solidFill>
                          <a:latin typeface="Calibri"/>
                          <a:cs typeface="+mn-cs"/>
                        </a:rPr>
                        <a:t>Sig.</a:t>
                      </a: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n-cs"/>
                        </a:rPr>
                        <a:t>Intercept</a:t>
                      </a:r>
                    </a:p>
                  </a:txBody>
                  <a:tcPr marL="6158" marR="6158" marT="6158"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n-cs"/>
                        </a:rPr>
                        <a:t>-2.77</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0.13</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0.06</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n-cs"/>
                        </a:rPr>
                        <a:t>***</a:t>
                      </a: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n-cs"/>
                        </a:rPr>
                        <a:t>Sex (male)</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0.13</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0.06</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1.14</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n-cs"/>
                        </a:rPr>
                        <a:t>*</a:t>
                      </a: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n-cs"/>
                        </a:rPr>
                        <a:t>Age (15 to 34)</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0.77</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0.07</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2.17</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n-cs"/>
                        </a:rPr>
                        <a:t>***</a:t>
                      </a: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n-cs"/>
                        </a:rPr>
                        <a:t>Education</a:t>
                      </a:r>
                    </a:p>
                  </a:txBody>
                  <a:tcPr marL="6158" marR="6158" marT="6158" marB="0" anchor="b">
                    <a:lnL>
                      <a:noFill/>
                    </a:lnL>
                    <a:lnR>
                      <a:noFill/>
                    </a:lnR>
                    <a:lnT>
                      <a:noFill/>
                    </a:lnT>
                    <a:lnB>
                      <a:noFill/>
                    </a:lnB>
                  </a:tcPr>
                </a:tc>
                <a:tc>
                  <a:txBody>
                    <a:bodyPr/>
                    <a:lstStyle/>
                    <a:p>
                      <a:pPr algn="l" fontAlgn="b"/>
                      <a:r>
                        <a:rPr lang="en-US" sz="900" b="0" i="0" u="none" strike="noStrike">
                          <a:solidFill>
                            <a:srgbClr val="000000"/>
                          </a:solidFill>
                          <a:latin typeface="Calibri"/>
                          <a:cs typeface="+mn-cs"/>
                        </a:rPr>
                        <a:t> </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n-cs"/>
                      </a:endParaRPr>
                    </a:p>
                  </a:txBody>
                  <a:tcPr marL="9525" marR="9525" marT="9525" marB="0" anchor="b">
                    <a:lnL>
                      <a:noFill/>
                    </a:lnL>
                    <a:lnR>
                      <a:noFill/>
                    </a:lnR>
                    <a:lnT>
                      <a:noFill/>
                    </a:lnT>
                    <a:lnB>
                      <a:noFill/>
                    </a:lnB>
                  </a:tcPr>
                </a:tc>
                <a:tc>
                  <a:txBody>
                    <a:bodyPr/>
                    <a:lstStyle/>
                    <a:p>
                      <a:pPr algn="l" fontAlgn="b"/>
                      <a:r>
                        <a:rPr lang="en-US" sz="900" b="0" i="0" u="none" strike="noStrike">
                          <a:solidFill>
                            <a:srgbClr val="000000"/>
                          </a:solidFill>
                          <a:latin typeface="Calibri"/>
                          <a:cs typeface="+mn-cs"/>
                        </a:rPr>
                        <a:t> </a:t>
                      </a: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n-cs"/>
                      </a:endParaRP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n-cs"/>
                        </a:rPr>
                        <a:t>  </a:t>
                      </a:r>
                      <a:r>
                        <a:rPr lang="en-US" sz="900" b="0" i="0" u="none" strike="noStrike" dirty="0" smtClean="0">
                          <a:solidFill>
                            <a:srgbClr val="000000"/>
                          </a:solidFill>
                          <a:latin typeface="Arial"/>
                          <a:cs typeface="+mn-cs"/>
                        </a:rPr>
                        <a:t>   Secondary</a:t>
                      </a:r>
                      <a:endParaRPr lang="en-US" sz="900" b="0" i="0" u="none" strike="noStrike" dirty="0">
                        <a:solidFill>
                          <a:srgbClr val="000000"/>
                        </a:solidFill>
                        <a:latin typeface="Arial"/>
                        <a:cs typeface="+mn-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0.50</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0.08</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1.65</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n-cs"/>
                        </a:rPr>
                        <a:t>***</a:t>
                      </a: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n-cs"/>
                        </a:rPr>
                        <a:t>  </a:t>
                      </a:r>
                      <a:r>
                        <a:rPr lang="en-US" sz="900" b="0" i="0" u="none" strike="noStrike" dirty="0" smtClean="0">
                          <a:solidFill>
                            <a:srgbClr val="000000"/>
                          </a:solidFill>
                          <a:latin typeface="Arial"/>
                          <a:cs typeface="+mn-cs"/>
                        </a:rPr>
                        <a:t>   Tertiary</a:t>
                      </a:r>
                      <a:endParaRPr lang="en-US" sz="900" b="0" i="0" u="none" strike="noStrike" dirty="0">
                        <a:solidFill>
                          <a:srgbClr val="000000"/>
                        </a:solidFill>
                        <a:latin typeface="Arial"/>
                        <a:cs typeface="+mn-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0.21</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0.19</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1.23</a:t>
                      </a: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n-cs"/>
                      </a:endParaRP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n-cs"/>
                        </a:rPr>
                        <a:t>Marital status (married)</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-0.28</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0.06</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0.76</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n-cs"/>
                        </a:rPr>
                        <a:t>***</a:t>
                      </a: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n-cs"/>
                        </a:rPr>
                        <a:t>Region</a:t>
                      </a:r>
                    </a:p>
                  </a:txBody>
                  <a:tcPr marL="6158" marR="6158" marT="6158" marB="0" anchor="b">
                    <a:lnL>
                      <a:noFill/>
                    </a:lnL>
                    <a:lnR>
                      <a:noFill/>
                    </a:lnR>
                    <a:lnT>
                      <a:noFill/>
                    </a:lnT>
                    <a:lnB>
                      <a:noFill/>
                    </a:lnB>
                  </a:tcPr>
                </a:tc>
                <a:tc>
                  <a:txBody>
                    <a:bodyPr/>
                    <a:lstStyle/>
                    <a:p>
                      <a:pPr algn="l" fontAlgn="b"/>
                      <a:r>
                        <a:rPr lang="en-US" sz="900" b="0" i="0" u="none" strike="noStrike">
                          <a:solidFill>
                            <a:srgbClr val="000000"/>
                          </a:solidFill>
                          <a:latin typeface="Calibri"/>
                          <a:cs typeface="+mn-cs"/>
                        </a:rPr>
                        <a:t> </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n-cs"/>
                      </a:endParaRPr>
                    </a:p>
                  </a:txBody>
                  <a:tcPr marL="9525" marR="9525" marT="9525" marB="0" anchor="b">
                    <a:lnL>
                      <a:noFill/>
                    </a:lnL>
                    <a:lnR>
                      <a:noFill/>
                    </a:lnR>
                    <a:lnT>
                      <a:noFill/>
                    </a:lnT>
                    <a:lnB>
                      <a:noFill/>
                    </a:lnB>
                  </a:tcPr>
                </a:tc>
                <a:tc>
                  <a:txBody>
                    <a:bodyPr/>
                    <a:lstStyle/>
                    <a:p>
                      <a:pPr algn="l" fontAlgn="b"/>
                      <a:r>
                        <a:rPr lang="en-US" sz="900" b="0" i="0" u="none" strike="noStrike">
                          <a:solidFill>
                            <a:srgbClr val="000000"/>
                          </a:solidFill>
                          <a:latin typeface="Calibri"/>
                          <a:cs typeface="+mn-cs"/>
                        </a:rPr>
                        <a:t> </a:t>
                      </a: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n-cs"/>
                      </a:endParaRP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n-cs"/>
                        </a:rPr>
                        <a:t>  </a:t>
                      </a:r>
                      <a:r>
                        <a:rPr lang="en-US" sz="900" b="0" i="0" u="none" strike="noStrike" dirty="0" smtClean="0">
                          <a:solidFill>
                            <a:srgbClr val="000000"/>
                          </a:solidFill>
                          <a:latin typeface="Arial"/>
                          <a:cs typeface="+mn-cs"/>
                        </a:rPr>
                        <a:t>   Southern Africa</a:t>
                      </a:r>
                      <a:endParaRPr lang="en-US" sz="900" b="0" i="0" u="none" strike="noStrike" dirty="0">
                        <a:solidFill>
                          <a:srgbClr val="000000"/>
                        </a:solidFill>
                        <a:latin typeface="Arial"/>
                        <a:cs typeface="+mn-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0.22</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0.08</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1.25</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n-cs"/>
                        </a:rPr>
                        <a:t>**</a:t>
                      </a: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n-cs"/>
                        </a:rPr>
                        <a:t>  </a:t>
                      </a:r>
                      <a:r>
                        <a:rPr lang="en-US" sz="900" b="0" i="0" u="none" strike="noStrike" dirty="0" smtClean="0">
                          <a:solidFill>
                            <a:srgbClr val="000000"/>
                          </a:solidFill>
                          <a:latin typeface="Arial"/>
                          <a:cs typeface="+mn-cs"/>
                        </a:rPr>
                        <a:t>   Ethiopia</a:t>
                      </a:r>
                      <a:endParaRPr lang="en-US" sz="900" b="0" i="0" u="none" strike="noStrike" dirty="0">
                        <a:solidFill>
                          <a:srgbClr val="000000"/>
                        </a:solidFill>
                        <a:latin typeface="Arial"/>
                        <a:cs typeface="+mn-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0.53</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0.13</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1.70</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n-cs"/>
                        </a:rPr>
                        <a:t>***</a:t>
                      </a: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n-cs"/>
                        </a:rPr>
                        <a:t>  </a:t>
                      </a:r>
                      <a:r>
                        <a:rPr lang="en-US" sz="900" b="0" i="0" u="none" strike="noStrike" dirty="0" smtClean="0">
                          <a:solidFill>
                            <a:srgbClr val="000000"/>
                          </a:solidFill>
                          <a:latin typeface="Arial"/>
                          <a:cs typeface="+mn-cs"/>
                        </a:rPr>
                        <a:t>   Afghanistan</a:t>
                      </a:r>
                      <a:endParaRPr lang="en-US" sz="900" b="0" i="0" u="none" strike="noStrike" dirty="0">
                        <a:solidFill>
                          <a:srgbClr val="000000"/>
                        </a:solidFill>
                        <a:latin typeface="Arial"/>
                        <a:cs typeface="+mn-cs"/>
                      </a:endParaRPr>
                    </a:p>
                  </a:txBody>
                  <a:tcPr marL="6158" marR="6158" marT="6158" marB="0" anchor="b">
                    <a:lnL>
                      <a:noFill/>
                    </a:lnL>
                    <a:lnR>
                      <a:noFill/>
                    </a:lnR>
                    <a:lnT>
                      <a:noFill/>
                    </a:lnT>
                    <a:lnB>
                      <a:noFill/>
                    </a:lnB>
                  </a:tcPr>
                </a:tc>
                <a:tc>
                  <a:txBody>
                    <a:bodyPr/>
                    <a:lstStyle/>
                    <a:p>
                      <a:pPr algn="r" fontAlgn="b"/>
                      <a:r>
                        <a:rPr lang="en-US" sz="900" b="0" i="0" u="none" strike="noStrike" dirty="0">
                          <a:solidFill>
                            <a:srgbClr val="000000"/>
                          </a:solidFill>
                          <a:latin typeface="Calibri"/>
                          <a:cs typeface="+mn-cs"/>
                        </a:rPr>
                        <a:t>0.68</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0.12</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1.98</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n-cs"/>
                        </a:rPr>
                        <a:t>***</a:t>
                      </a: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n-cs"/>
                        </a:rPr>
                        <a:t>Dissatisfied with city/area</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0.52</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0.07</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1.69</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n-cs"/>
                        </a:rPr>
                        <a:t>***</a:t>
                      </a: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n-cs"/>
                        </a:rPr>
                        <a:t>No confidence in local police</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0.23</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0.07</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1.25</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n-cs"/>
                        </a:rPr>
                        <a:t>**</a:t>
                      </a: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n-cs"/>
                        </a:rPr>
                        <a:t>Children are not treated with respect</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0.34</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0.07</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1.41</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n-cs"/>
                        </a:rPr>
                        <a:t>***</a:t>
                      </a: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n-cs"/>
                        </a:rPr>
                        <a:t>Corruption widespread in government</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0.17</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0.11</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1.18</a:t>
                      </a: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n-cs"/>
                      </a:endParaRP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n-cs"/>
                        </a:rPr>
                        <a:t>Disapprove of country's leadership</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0.02</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0.08</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1.02</a:t>
                      </a: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n-cs"/>
                      </a:endParaRP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n-cs"/>
                        </a:rPr>
                        <a:t>Most people afraid to express political views</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-0.05</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0.08</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0.96</a:t>
                      </a: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n-cs"/>
                      </a:endParaRP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n-cs"/>
                        </a:rPr>
                        <a:t>Economic conditions in country are poor</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0.11</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0.07</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1.11</a:t>
                      </a: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n-cs"/>
                      </a:endParaRP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n-cs"/>
                        </a:rPr>
                        <a:t>Economic conditions in country getting worse</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0.28</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0.08</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1.33</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n-cs"/>
                        </a:rPr>
                        <a:t>***</a:t>
                      </a: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n-cs"/>
                        </a:rPr>
                        <a:t>Bad time to find job in city/area</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0.19</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0.07</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1.20</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n-cs"/>
                        </a:rPr>
                        <a:t>*</a:t>
                      </a: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n-cs"/>
                        </a:rPr>
                        <a:t>Corruption widespread in business</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0.03</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0.11</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1.03</a:t>
                      </a: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n-cs"/>
                      </a:endParaRP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n-cs"/>
                        </a:rPr>
                        <a:t>Planning to start your business</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0.20</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0.06</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1.22</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n-cs"/>
                        </a:rPr>
                        <a:t>**</a:t>
                      </a: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n-cs"/>
                        </a:rPr>
                        <a:t>Can count on help from relatives/friends in another country</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0.19</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0.09</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1.21</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n-cs"/>
                        </a:rPr>
                        <a:t>*</a:t>
                      </a: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n-cs"/>
                        </a:rPr>
                        <a:t>Members of  household gone to live in another country</a:t>
                      </a:r>
                    </a:p>
                  </a:txBody>
                  <a:tcPr marL="6158" marR="6158" marT="6158" marB="0" anchor="b">
                    <a:lnL>
                      <a:noFill/>
                    </a:lnL>
                    <a:lnR>
                      <a:noFill/>
                    </a:lnR>
                    <a:lnT>
                      <a:noFill/>
                    </a:lnT>
                    <a:lnB>
                      <a:noFill/>
                    </a:lnB>
                  </a:tcPr>
                </a:tc>
                <a:tc>
                  <a:txBody>
                    <a:bodyPr/>
                    <a:lstStyle/>
                    <a:p>
                      <a:pPr algn="l" fontAlgn="b"/>
                      <a:r>
                        <a:rPr lang="en-US" sz="900" b="0" i="0" u="none" strike="noStrike">
                          <a:solidFill>
                            <a:srgbClr val="000000"/>
                          </a:solidFill>
                          <a:latin typeface="Calibri"/>
                          <a:cs typeface="+mn-cs"/>
                        </a:rPr>
                        <a:t> </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n-cs"/>
                      </a:endParaRPr>
                    </a:p>
                  </a:txBody>
                  <a:tcPr marL="9525" marR="9525" marT="9525" marB="0" anchor="b">
                    <a:lnL>
                      <a:noFill/>
                    </a:lnL>
                    <a:lnR>
                      <a:noFill/>
                    </a:lnR>
                    <a:lnT>
                      <a:noFill/>
                    </a:lnT>
                    <a:lnB>
                      <a:noFill/>
                    </a:lnB>
                  </a:tcPr>
                </a:tc>
                <a:tc>
                  <a:txBody>
                    <a:bodyPr/>
                    <a:lstStyle/>
                    <a:p>
                      <a:pPr algn="l" fontAlgn="b"/>
                      <a:r>
                        <a:rPr lang="en-US" sz="900" b="0" i="0" u="none" strike="noStrike">
                          <a:solidFill>
                            <a:srgbClr val="000000"/>
                          </a:solidFill>
                          <a:latin typeface="Calibri"/>
                          <a:cs typeface="+mn-cs"/>
                        </a:rPr>
                        <a:t> </a:t>
                      </a: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n-cs"/>
                      </a:endParaRP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n-cs"/>
                        </a:rPr>
                        <a:t>  </a:t>
                      </a:r>
                      <a:r>
                        <a:rPr lang="en-US" sz="900" b="0" i="0" u="none" strike="noStrike" dirty="0" smtClean="0">
                          <a:solidFill>
                            <a:srgbClr val="000000"/>
                          </a:solidFill>
                          <a:latin typeface="Arial"/>
                          <a:cs typeface="+mn-cs"/>
                        </a:rPr>
                        <a:t>   Yes – still there</a:t>
                      </a:r>
                      <a:endParaRPr lang="en-US" sz="900" b="0" i="0" u="none" strike="noStrike" dirty="0">
                        <a:solidFill>
                          <a:srgbClr val="000000"/>
                        </a:solidFill>
                        <a:latin typeface="Arial"/>
                        <a:cs typeface="+mn-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0.49</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0.09</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1.21</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n-cs"/>
                        </a:rPr>
                        <a:t>*</a:t>
                      </a: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n-cs"/>
                        </a:rPr>
                        <a:t>  </a:t>
                      </a:r>
                      <a:r>
                        <a:rPr lang="en-US" sz="900" b="0" i="0" u="none" strike="noStrike" dirty="0" smtClean="0">
                          <a:solidFill>
                            <a:srgbClr val="000000"/>
                          </a:solidFill>
                          <a:latin typeface="Arial"/>
                          <a:cs typeface="+mn-cs"/>
                        </a:rPr>
                        <a:t>   Yes – returned</a:t>
                      </a:r>
                      <a:endParaRPr lang="en-US" sz="900" b="0" i="0" u="none" strike="noStrike" dirty="0">
                        <a:solidFill>
                          <a:srgbClr val="000000"/>
                        </a:solidFill>
                        <a:latin typeface="Arial"/>
                        <a:cs typeface="+mn-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0.23</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0.13</a:t>
                      </a:r>
                    </a:p>
                  </a:txBody>
                  <a:tcPr marL="9525" marR="9525" marT="9525"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1.63</a:t>
                      </a:r>
                    </a:p>
                  </a:txBody>
                  <a:tcPr marL="9525" marR="9525" marT="9525" marB="0" anchor="b">
                    <a:lnL>
                      <a:noFill/>
                    </a:lnL>
                    <a:lnR>
                      <a:noFill/>
                    </a:lnR>
                    <a:lnT>
                      <a:noFill/>
                    </a:lnT>
                    <a:lnB>
                      <a:noFill/>
                    </a:lnB>
                  </a:tcPr>
                </a:tc>
                <a:tc>
                  <a:txBody>
                    <a:bodyPr/>
                    <a:lstStyle/>
                    <a:p>
                      <a:pPr algn="l" fontAlgn="b"/>
                      <a:r>
                        <a:rPr lang="en-US" sz="900" b="0" i="0" u="none" strike="noStrike" dirty="0">
                          <a:solidFill>
                            <a:srgbClr val="000000"/>
                          </a:solidFill>
                          <a:latin typeface="Calibri"/>
                          <a:cs typeface="+mn-cs"/>
                        </a:rPr>
                        <a:t>***</a:t>
                      </a:r>
                    </a:p>
                  </a:txBody>
                  <a:tcPr marL="365760" marR="0" marT="0" marB="0" anchor="b">
                    <a:lnL>
                      <a:noFill/>
                    </a:lnL>
                    <a:lnR>
                      <a:noFill/>
                    </a:lnR>
                    <a:lnT>
                      <a:noFill/>
                    </a:lnT>
                    <a:lnB>
                      <a:noFill/>
                    </a:lnB>
                  </a:tcPr>
                </a:tc>
              </a:tr>
              <a:tr h="152580">
                <a:tc>
                  <a:txBody>
                    <a:bodyPr/>
                    <a:lstStyle/>
                    <a:p>
                      <a:pPr algn="l" fontAlgn="b"/>
                      <a:endParaRPr lang="en-US" sz="900" b="0" i="0" u="none" strike="noStrike">
                        <a:solidFill>
                          <a:srgbClr val="000000"/>
                        </a:solidFill>
                        <a:latin typeface="Calibri"/>
                        <a:cs typeface="+mn-cs"/>
                      </a:endParaRPr>
                    </a:p>
                  </a:txBody>
                  <a:tcPr marL="6158" marR="6158" marT="6158"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n-cs"/>
                      </a:endParaRP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n-cs"/>
                      </a:endParaRP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n-cs"/>
                      </a:endParaRP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n-cs"/>
                      </a:endParaRPr>
                    </a:p>
                  </a:txBody>
                  <a:tcPr marL="365760" marR="0" marT="0" marB="0" anchor="b">
                    <a:lnL>
                      <a:noFill/>
                    </a:lnL>
                    <a:lnR>
                      <a:noFill/>
                    </a:lnR>
                    <a:lnT>
                      <a:noFill/>
                    </a:lnT>
                    <a:lnB>
                      <a:noFill/>
                    </a:lnB>
                  </a:tcPr>
                </a:tc>
              </a:tr>
              <a:tr h="152580">
                <a:tc>
                  <a:txBody>
                    <a:bodyPr/>
                    <a:lstStyle/>
                    <a:p>
                      <a:pPr algn="l" fontAlgn="b"/>
                      <a:r>
                        <a:rPr lang="en-US" sz="900" b="0" i="0" u="none" strike="noStrike">
                          <a:solidFill>
                            <a:srgbClr val="000000"/>
                          </a:solidFill>
                          <a:latin typeface="Arial"/>
                          <a:cs typeface="+mn-cs"/>
                        </a:rPr>
                        <a:t>n</a:t>
                      </a: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18200</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n-cs"/>
                      </a:endParaRP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n-cs"/>
                      </a:endParaRP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n-cs"/>
                      </a:endParaRP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n-cs"/>
                        </a:rPr>
                        <a:t>Cox &amp; Snell </a:t>
                      </a:r>
                      <a:r>
                        <a:rPr lang="en-US" sz="900" b="0" i="0" u="none" strike="noStrike" dirty="0" smtClean="0">
                          <a:solidFill>
                            <a:srgbClr val="000000"/>
                          </a:solidFill>
                          <a:latin typeface="Arial"/>
                          <a:cs typeface="+mn-cs"/>
                        </a:rPr>
                        <a:t>R</a:t>
                      </a:r>
                      <a:r>
                        <a:rPr lang="en-US" sz="900" b="0" i="0" u="none" strike="noStrike" baseline="30000" dirty="0" smtClean="0">
                          <a:solidFill>
                            <a:srgbClr val="000000"/>
                          </a:solidFill>
                          <a:latin typeface="Arial"/>
                          <a:cs typeface="+mn-cs"/>
                        </a:rPr>
                        <a:t>2</a:t>
                      </a:r>
                      <a:endParaRPr lang="en-US" sz="900" b="0" i="0" u="none" strike="noStrike" baseline="30000" dirty="0">
                        <a:solidFill>
                          <a:srgbClr val="000000"/>
                        </a:solidFill>
                        <a:latin typeface="Arial"/>
                        <a:cs typeface="+mn-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0.16</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n-cs"/>
                      </a:endParaRP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n-cs"/>
                      </a:endParaRP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n-cs"/>
                      </a:endParaRPr>
                    </a:p>
                  </a:txBody>
                  <a:tcPr marL="365760" marR="0" marT="0" marB="0" anchor="b">
                    <a:lnL>
                      <a:noFill/>
                    </a:lnL>
                    <a:lnR>
                      <a:noFill/>
                    </a:lnR>
                    <a:lnT>
                      <a:noFill/>
                    </a:lnT>
                    <a:lnB>
                      <a:noFill/>
                    </a:lnB>
                  </a:tcPr>
                </a:tc>
              </a:tr>
              <a:tr h="152580">
                <a:tc>
                  <a:txBody>
                    <a:bodyPr/>
                    <a:lstStyle/>
                    <a:p>
                      <a:pPr algn="l" fontAlgn="b"/>
                      <a:r>
                        <a:rPr lang="en-US" sz="900" b="0" i="0" u="none" strike="noStrike" dirty="0" err="1">
                          <a:solidFill>
                            <a:srgbClr val="000000"/>
                          </a:solidFill>
                          <a:latin typeface="Arial"/>
                          <a:cs typeface="+mn-cs"/>
                        </a:rPr>
                        <a:t>Nagelkerke</a:t>
                      </a:r>
                      <a:r>
                        <a:rPr lang="en-US" sz="900" b="0" i="0" u="none" strike="noStrike" dirty="0">
                          <a:solidFill>
                            <a:srgbClr val="000000"/>
                          </a:solidFill>
                          <a:latin typeface="Arial"/>
                          <a:cs typeface="+mn-cs"/>
                        </a:rPr>
                        <a:t> </a:t>
                      </a:r>
                      <a:r>
                        <a:rPr lang="en-US" sz="900" b="0" i="0" u="none" strike="noStrike" dirty="0" smtClean="0">
                          <a:solidFill>
                            <a:srgbClr val="000000"/>
                          </a:solidFill>
                          <a:latin typeface="Arial"/>
                          <a:cs typeface="+mn-cs"/>
                        </a:rPr>
                        <a:t>R</a:t>
                      </a:r>
                      <a:r>
                        <a:rPr lang="en-US" sz="900" b="0" i="0" u="none" strike="noStrike" baseline="30000" dirty="0" smtClean="0">
                          <a:solidFill>
                            <a:srgbClr val="000000"/>
                          </a:solidFill>
                          <a:latin typeface="Arial"/>
                          <a:cs typeface="+mn-cs"/>
                        </a:rPr>
                        <a:t>2</a:t>
                      </a:r>
                      <a:endParaRPr lang="en-US" sz="900" b="0" i="0" u="none" strike="noStrike" dirty="0">
                        <a:solidFill>
                          <a:srgbClr val="000000"/>
                        </a:solidFill>
                        <a:latin typeface="Arial"/>
                        <a:cs typeface="+mn-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0.22</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n-cs"/>
                      </a:endParaRP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n-cs"/>
                      </a:endParaRP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n-cs"/>
                      </a:endParaRPr>
                    </a:p>
                  </a:txBody>
                  <a:tcPr marL="365760" marR="0" marT="0" marB="0" anchor="b">
                    <a:lnL>
                      <a:noFill/>
                    </a:lnL>
                    <a:lnR>
                      <a:noFill/>
                    </a:lnR>
                    <a:lnT>
                      <a:noFill/>
                    </a:lnT>
                    <a:lnB>
                      <a:noFill/>
                    </a:lnB>
                  </a:tcPr>
                </a:tc>
              </a:tr>
              <a:tr h="152580">
                <a:tc>
                  <a:txBody>
                    <a:bodyPr/>
                    <a:lstStyle/>
                    <a:p>
                      <a:pPr algn="l" fontAlgn="b"/>
                      <a:r>
                        <a:rPr lang="en-US" sz="900" b="0" i="0" u="none" strike="noStrike" dirty="0">
                          <a:solidFill>
                            <a:srgbClr val="000000"/>
                          </a:solidFill>
                          <a:latin typeface="Arial"/>
                          <a:cs typeface="+mn-cs"/>
                        </a:rPr>
                        <a:t>Likelihood Ratio </a:t>
                      </a:r>
                      <a:r>
                        <a:rPr lang="en-US" sz="900" b="0" i="0" u="none" strike="noStrike" dirty="0" smtClean="0">
                          <a:solidFill>
                            <a:srgbClr val="000000"/>
                          </a:solidFill>
                          <a:latin typeface="Arial"/>
                          <a:cs typeface="+mn-cs"/>
                        </a:rPr>
                        <a:t>R</a:t>
                      </a:r>
                      <a:r>
                        <a:rPr lang="en-US" sz="900" b="0" i="0" u="none" strike="noStrike" baseline="30000" dirty="0" smtClean="0">
                          <a:solidFill>
                            <a:srgbClr val="000000"/>
                          </a:solidFill>
                          <a:latin typeface="Arial"/>
                          <a:cs typeface="+mn-cs"/>
                        </a:rPr>
                        <a:t>2</a:t>
                      </a:r>
                      <a:endParaRPr lang="en-US" sz="900" b="0" i="0" u="none" strike="noStrike" dirty="0">
                        <a:solidFill>
                          <a:srgbClr val="000000"/>
                        </a:solidFill>
                        <a:latin typeface="Arial"/>
                        <a:cs typeface="+mn-cs"/>
                      </a:endParaRPr>
                    </a:p>
                  </a:txBody>
                  <a:tcPr marL="6158" marR="6158" marT="6158" marB="0" anchor="b">
                    <a:lnL>
                      <a:noFill/>
                    </a:lnL>
                    <a:lnR>
                      <a:noFill/>
                    </a:lnR>
                    <a:lnT>
                      <a:noFill/>
                    </a:lnT>
                    <a:lnB>
                      <a:noFill/>
                    </a:lnB>
                  </a:tcPr>
                </a:tc>
                <a:tc>
                  <a:txBody>
                    <a:bodyPr/>
                    <a:lstStyle/>
                    <a:p>
                      <a:pPr algn="r" fontAlgn="b"/>
                      <a:r>
                        <a:rPr lang="en-US" sz="900" b="0" i="0" u="none" strike="noStrike">
                          <a:solidFill>
                            <a:srgbClr val="000000"/>
                          </a:solidFill>
                          <a:latin typeface="Calibri"/>
                          <a:cs typeface="+mn-cs"/>
                        </a:rPr>
                        <a:t>0.13</a:t>
                      </a: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n-cs"/>
                      </a:endParaRPr>
                    </a:p>
                  </a:txBody>
                  <a:tcPr marL="9525" marR="9525" marT="9525" marB="0" anchor="b">
                    <a:lnL>
                      <a:noFill/>
                    </a:lnL>
                    <a:lnR>
                      <a:noFill/>
                    </a:lnR>
                    <a:lnT>
                      <a:noFill/>
                    </a:lnT>
                    <a:lnB>
                      <a:noFill/>
                    </a:lnB>
                  </a:tcPr>
                </a:tc>
                <a:tc>
                  <a:txBody>
                    <a:bodyPr/>
                    <a:lstStyle/>
                    <a:p>
                      <a:pPr algn="l" fontAlgn="b"/>
                      <a:endParaRPr lang="en-US" sz="900" b="0" i="0" u="none" strike="noStrike">
                        <a:solidFill>
                          <a:srgbClr val="000000"/>
                        </a:solidFill>
                        <a:latin typeface="Calibri"/>
                        <a:cs typeface="+mn-cs"/>
                      </a:endParaRPr>
                    </a:p>
                  </a:txBody>
                  <a:tcPr marL="9525" marR="9525" marT="9525" marB="0" anchor="b">
                    <a:lnL>
                      <a:noFill/>
                    </a:lnL>
                    <a:lnR>
                      <a:noFill/>
                    </a:lnR>
                    <a:lnT>
                      <a:noFill/>
                    </a:lnT>
                    <a:lnB>
                      <a:noFill/>
                    </a:lnB>
                  </a:tcPr>
                </a:tc>
                <a:tc>
                  <a:txBody>
                    <a:bodyPr/>
                    <a:lstStyle/>
                    <a:p>
                      <a:pPr algn="l" fontAlgn="b"/>
                      <a:endParaRPr lang="en-US" sz="900" b="0" i="0" u="none" strike="noStrike" dirty="0">
                        <a:solidFill>
                          <a:srgbClr val="000000"/>
                        </a:solidFill>
                        <a:latin typeface="Calibri"/>
                        <a:cs typeface="+mn-cs"/>
                      </a:endParaRPr>
                    </a:p>
                  </a:txBody>
                  <a:tcPr marL="365760" marR="0" marT="0" marB="0" anchor="b">
                    <a:lnL>
                      <a:noFill/>
                    </a:lnL>
                    <a:lnR>
                      <a:noFill/>
                    </a:lnR>
                    <a:lnT>
                      <a:noFill/>
                    </a:lnT>
                    <a:lnB>
                      <a:noFill/>
                    </a:lnB>
                  </a:tcPr>
                </a:tc>
              </a:tr>
            </a:tbl>
          </a:graphicData>
        </a:graphic>
      </p:graphicFrame>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29C31B00-4D2B-4374-8A60-4D8116EA6978}" type="slidenum">
              <a:rPr lang="en-US" smtClean="0"/>
              <a:pPr>
                <a:defRPr/>
              </a:pPr>
              <a:t>37</a:t>
            </a:fld>
            <a:endParaRPr lang="en-US" dirty="0"/>
          </a:p>
        </p:txBody>
      </p:sp>
      <p:sp>
        <p:nvSpPr>
          <p:cNvPr id="4" name="Title 3"/>
          <p:cNvSpPr>
            <a:spLocks noGrp="1"/>
          </p:cNvSpPr>
          <p:nvPr>
            <p:ph type="title"/>
          </p:nvPr>
        </p:nvSpPr>
        <p:spPr/>
        <p:txBody>
          <a:bodyPr/>
          <a:lstStyle/>
          <a:p>
            <a:r>
              <a:rPr lang="en-US" sz="2200" dirty="0" smtClean="0"/>
              <a:t>Human Development, Potential Net Migration, and</a:t>
            </a:r>
            <a:br>
              <a:rPr lang="en-US" sz="2200" dirty="0" smtClean="0"/>
            </a:br>
            <a:r>
              <a:rPr lang="en-US" sz="2200" dirty="0" smtClean="0"/>
              <a:t>Desire to Migrate</a:t>
            </a:r>
            <a:endParaRPr lang="en-US" sz="2200" dirty="0"/>
          </a:p>
        </p:txBody>
      </p:sp>
      <p:sp>
        <p:nvSpPr>
          <p:cNvPr id="6" name="Text Box 4"/>
          <p:cNvSpPr txBox="1">
            <a:spLocks noChangeArrowheads="1"/>
          </p:cNvSpPr>
          <p:nvPr/>
        </p:nvSpPr>
        <p:spPr bwMode="auto">
          <a:xfrm>
            <a:off x="4754563" y="6407150"/>
            <a:ext cx="3843337" cy="184150"/>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2009 Gallup</a:t>
            </a:r>
            <a:r>
              <a:rPr lang="en-US" sz="600" dirty="0">
                <a:latin typeface="Georgia" pitchFamily="18" charset="0"/>
              </a:rPr>
              <a:t>, Inc. All rights reserved.</a:t>
            </a:r>
          </a:p>
        </p:txBody>
      </p:sp>
      <p:pic>
        <p:nvPicPr>
          <p:cNvPr id="1029" name="Picture 5"/>
          <p:cNvPicPr>
            <a:picLocks noChangeAspect="1" noChangeArrowheads="1"/>
          </p:cNvPicPr>
          <p:nvPr/>
        </p:nvPicPr>
        <p:blipFill>
          <a:blip r:embed="rId3" cstate="print"/>
          <a:srcRect l="2283" t="5314" r="2283" b="5314"/>
          <a:stretch>
            <a:fillRect/>
          </a:stretch>
        </p:blipFill>
        <p:spPr bwMode="auto">
          <a:xfrm>
            <a:off x="776992" y="1122106"/>
            <a:ext cx="7644611" cy="4613791"/>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29C31B00-4D2B-4374-8A60-4D8116EA6978}" type="slidenum">
              <a:rPr lang="en-US" smtClean="0"/>
              <a:pPr>
                <a:defRPr/>
              </a:pPr>
              <a:t>38</a:t>
            </a:fld>
            <a:endParaRPr lang="en-US" dirty="0"/>
          </a:p>
        </p:txBody>
      </p:sp>
      <p:sp>
        <p:nvSpPr>
          <p:cNvPr id="3" name="Title 2"/>
          <p:cNvSpPr>
            <a:spLocks noGrp="1"/>
          </p:cNvSpPr>
          <p:nvPr>
            <p:ph type="title"/>
          </p:nvPr>
        </p:nvSpPr>
        <p:spPr/>
        <p:txBody>
          <a:bodyPr/>
          <a:lstStyle/>
          <a:p>
            <a:r>
              <a:rPr lang="en-US" dirty="0" smtClean="0"/>
              <a:t>Russia: Attitude Toward Immigrants</a:t>
            </a:r>
            <a:endParaRPr lang="en-US" dirty="0"/>
          </a:p>
        </p:txBody>
      </p:sp>
      <p:sp>
        <p:nvSpPr>
          <p:cNvPr id="4" name="TextBox 3"/>
          <p:cNvSpPr txBox="1"/>
          <p:nvPr/>
        </p:nvSpPr>
        <p:spPr>
          <a:xfrm>
            <a:off x="299145" y="5549900"/>
            <a:ext cx="8540056" cy="523220"/>
          </a:xfrm>
          <a:prstGeom prst="rect">
            <a:avLst/>
          </a:prstGeom>
          <a:noFill/>
        </p:spPr>
        <p:txBody>
          <a:bodyPr wrap="square" rtlCol="0">
            <a:spAutoFit/>
          </a:bodyPr>
          <a:lstStyle/>
          <a:p>
            <a:r>
              <a:rPr lang="en-US" sz="1400" b="1" dirty="0" smtClean="0">
                <a:latin typeface="+mn-lt"/>
              </a:rPr>
              <a:t>Question: </a:t>
            </a:r>
            <a:r>
              <a:rPr lang="en-US" sz="1400" b="1" dirty="0" smtClean="0"/>
              <a:t>In your view, should immigration in Russia be kept at its present level, increased, or decreased? </a:t>
            </a:r>
            <a:endParaRPr lang="en-US" sz="1400" b="1" dirty="0" smtClean="0">
              <a:latin typeface="+mn-lt"/>
            </a:endParaRPr>
          </a:p>
        </p:txBody>
      </p:sp>
      <p:graphicFrame>
        <p:nvGraphicFramePr>
          <p:cNvPr id="5" name="Chart 4"/>
          <p:cNvGraphicFramePr/>
          <p:nvPr/>
        </p:nvGraphicFramePr>
        <p:xfrm>
          <a:off x="960120" y="1054100"/>
          <a:ext cx="7409180" cy="44069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Box 4"/>
          <p:cNvSpPr txBox="1">
            <a:spLocks noChangeArrowheads="1"/>
          </p:cNvSpPr>
          <p:nvPr/>
        </p:nvSpPr>
        <p:spPr bwMode="auto">
          <a:xfrm>
            <a:off x="4754565" y="6407150"/>
            <a:ext cx="3843337" cy="184666"/>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2010 Gallup, </a:t>
            </a:r>
            <a:r>
              <a:rPr lang="en-US" sz="600" dirty="0">
                <a:latin typeface="Georgia" pitchFamily="18" charset="0"/>
              </a:rPr>
              <a:t>Inc. All rights reserved.</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29C31B00-4D2B-4374-8A60-4D8116EA6978}" type="slidenum">
              <a:rPr lang="en-US" smtClean="0"/>
              <a:pPr>
                <a:defRPr/>
              </a:pPr>
              <a:t>39</a:t>
            </a:fld>
            <a:endParaRPr lang="en-US" dirty="0"/>
          </a:p>
        </p:txBody>
      </p:sp>
      <p:sp>
        <p:nvSpPr>
          <p:cNvPr id="3" name="Title 2"/>
          <p:cNvSpPr>
            <a:spLocks noGrp="1"/>
          </p:cNvSpPr>
          <p:nvPr>
            <p:ph type="title"/>
          </p:nvPr>
        </p:nvSpPr>
        <p:spPr/>
        <p:txBody>
          <a:bodyPr/>
          <a:lstStyle/>
          <a:p>
            <a:endParaRPr lang="en-US"/>
          </a:p>
        </p:txBody>
      </p:sp>
      <p:sp>
        <p:nvSpPr>
          <p:cNvPr id="4" name="TextBox 3"/>
          <p:cNvSpPr txBox="1"/>
          <p:nvPr/>
        </p:nvSpPr>
        <p:spPr>
          <a:xfrm>
            <a:off x="514351" y="1638300"/>
            <a:ext cx="7962900" cy="3400931"/>
          </a:xfrm>
          <a:prstGeom prst="rect">
            <a:avLst/>
          </a:prstGeom>
          <a:noFill/>
        </p:spPr>
        <p:txBody>
          <a:bodyPr wrap="square" rtlCol="0">
            <a:spAutoFit/>
          </a:bodyPr>
          <a:lstStyle/>
          <a:p>
            <a:pPr algn="ctr">
              <a:spcAft>
                <a:spcPts val="1800"/>
              </a:spcAft>
            </a:pPr>
            <a:r>
              <a:rPr lang="en-US" sz="4000" dirty="0" smtClean="0">
                <a:latin typeface="+mn-lt"/>
              </a:rPr>
              <a:t>“Good government obtains</a:t>
            </a:r>
            <a:br>
              <a:rPr lang="en-US" sz="4000" dirty="0" smtClean="0">
                <a:latin typeface="+mn-lt"/>
              </a:rPr>
            </a:br>
            <a:r>
              <a:rPr lang="en-US" sz="4000" dirty="0" smtClean="0">
                <a:latin typeface="+mn-lt"/>
              </a:rPr>
              <a:t>when those who are near are made happy, and those who are far off attracted to come.”</a:t>
            </a:r>
          </a:p>
          <a:p>
            <a:pPr algn="r"/>
            <a:r>
              <a:rPr lang="en-US" sz="4000" dirty="0" smtClean="0">
                <a:latin typeface="+mn-lt"/>
              </a:rPr>
              <a:t>- Confucius</a:t>
            </a:r>
            <a:endParaRPr lang="en-US" sz="4000" dirty="0" smtClean="0">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29C31B00-4D2B-4374-8A60-4D8116EA6978}" type="slidenum">
              <a:rPr lang="en-US" smtClean="0"/>
              <a:pPr>
                <a:defRPr/>
              </a:pPr>
              <a:t>40</a:t>
            </a:fld>
            <a:endParaRPr lang="en-US" dirty="0"/>
          </a:p>
        </p:txBody>
      </p:sp>
      <p:sp>
        <p:nvSpPr>
          <p:cNvPr id="3" name="Title 2"/>
          <p:cNvSpPr>
            <a:spLocks noGrp="1"/>
          </p:cNvSpPr>
          <p:nvPr>
            <p:ph type="title"/>
          </p:nvPr>
        </p:nvSpPr>
        <p:spPr/>
        <p:txBody>
          <a:bodyPr/>
          <a:lstStyle/>
          <a:p>
            <a:r>
              <a:rPr lang="en-US" dirty="0" smtClean="0"/>
              <a:t>Russia: Immigrants and Jobs</a:t>
            </a:r>
            <a:endParaRPr lang="en-US" dirty="0"/>
          </a:p>
        </p:txBody>
      </p:sp>
      <p:sp>
        <p:nvSpPr>
          <p:cNvPr id="4" name="TextBox 3"/>
          <p:cNvSpPr txBox="1"/>
          <p:nvPr/>
        </p:nvSpPr>
        <p:spPr>
          <a:xfrm>
            <a:off x="299144" y="5536417"/>
            <a:ext cx="8546281" cy="523220"/>
          </a:xfrm>
          <a:prstGeom prst="rect">
            <a:avLst/>
          </a:prstGeom>
          <a:noFill/>
        </p:spPr>
        <p:txBody>
          <a:bodyPr wrap="square" rtlCol="0">
            <a:spAutoFit/>
          </a:bodyPr>
          <a:lstStyle/>
          <a:p>
            <a:r>
              <a:rPr lang="en-US" sz="1400" b="1" dirty="0" smtClean="0">
                <a:latin typeface="+mn-lt"/>
              </a:rPr>
              <a:t>Question: </a:t>
            </a:r>
            <a:r>
              <a:rPr lang="en-US" sz="1400" b="1" dirty="0" smtClean="0"/>
              <a:t>Do you think immigrants 1) Mostly take jobs that citizens in Russia do not want (e.g., low-paying or not prestigious), or 2) Mostly take jobs that other citizens in Russia could take?</a:t>
            </a:r>
            <a:endParaRPr lang="en-US" sz="1400" b="1" dirty="0" smtClean="0">
              <a:latin typeface="+mn-lt"/>
            </a:endParaRPr>
          </a:p>
        </p:txBody>
      </p:sp>
      <p:graphicFrame>
        <p:nvGraphicFramePr>
          <p:cNvPr id="5" name="Chart 4"/>
          <p:cNvGraphicFramePr/>
          <p:nvPr/>
        </p:nvGraphicFramePr>
        <p:xfrm>
          <a:off x="960120" y="1232408"/>
          <a:ext cx="7434072" cy="427228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Box 4"/>
          <p:cNvSpPr txBox="1">
            <a:spLocks noChangeArrowheads="1"/>
          </p:cNvSpPr>
          <p:nvPr/>
        </p:nvSpPr>
        <p:spPr bwMode="auto">
          <a:xfrm>
            <a:off x="4754565" y="6407150"/>
            <a:ext cx="3843337" cy="184666"/>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2010 Gallup, </a:t>
            </a:r>
            <a:r>
              <a:rPr lang="en-US" sz="600" dirty="0">
                <a:latin typeface="Georgia" pitchFamily="18" charset="0"/>
              </a:rPr>
              <a:t>Inc. All rights reserved.</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29C31B00-4D2B-4374-8A60-4D8116EA6978}" type="slidenum">
              <a:rPr lang="en-US" smtClean="0"/>
              <a:pPr>
                <a:defRPr/>
              </a:pPr>
              <a:t>41</a:t>
            </a:fld>
            <a:endParaRPr lang="en-US" dirty="0"/>
          </a:p>
        </p:txBody>
      </p:sp>
      <p:sp>
        <p:nvSpPr>
          <p:cNvPr id="3" name="Title 2"/>
          <p:cNvSpPr>
            <a:spLocks noGrp="1"/>
          </p:cNvSpPr>
          <p:nvPr>
            <p:ph type="title"/>
          </p:nvPr>
        </p:nvSpPr>
        <p:spPr/>
        <p:txBody>
          <a:bodyPr/>
          <a:lstStyle/>
          <a:p>
            <a:r>
              <a:rPr lang="en-US" dirty="0" smtClean="0"/>
              <a:t>Impact of the Economic Crisis on Migrant Workers</a:t>
            </a:r>
            <a:endParaRPr lang="en-US" dirty="0"/>
          </a:p>
        </p:txBody>
      </p:sp>
      <p:sp>
        <p:nvSpPr>
          <p:cNvPr id="4" name="TextBox 3"/>
          <p:cNvSpPr txBox="1"/>
          <p:nvPr/>
        </p:nvSpPr>
        <p:spPr>
          <a:xfrm>
            <a:off x="299144" y="5549900"/>
            <a:ext cx="8552756" cy="523220"/>
          </a:xfrm>
          <a:prstGeom prst="rect">
            <a:avLst/>
          </a:prstGeom>
          <a:noFill/>
        </p:spPr>
        <p:txBody>
          <a:bodyPr wrap="square" rtlCol="0">
            <a:spAutoFit/>
          </a:bodyPr>
          <a:lstStyle/>
          <a:p>
            <a:r>
              <a:rPr lang="en-US" sz="1400" b="1" dirty="0" smtClean="0">
                <a:latin typeface="+mn-lt"/>
              </a:rPr>
              <a:t>Question: Does anyone in this household work temporarily in another country, or does everyone work in this country?</a:t>
            </a:r>
          </a:p>
        </p:txBody>
      </p:sp>
      <p:graphicFrame>
        <p:nvGraphicFramePr>
          <p:cNvPr id="5" name="Chart 4"/>
          <p:cNvGraphicFramePr/>
          <p:nvPr/>
        </p:nvGraphicFramePr>
        <p:xfrm>
          <a:off x="960120" y="1397001"/>
          <a:ext cx="7434072"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3209546" y="905256"/>
            <a:ext cx="2963375" cy="369332"/>
          </a:xfrm>
          <a:prstGeom prst="rect">
            <a:avLst/>
          </a:prstGeom>
          <a:noFill/>
        </p:spPr>
        <p:txBody>
          <a:bodyPr wrap="none" rtlCol="0">
            <a:spAutoFit/>
          </a:bodyPr>
          <a:lstStyle/>
          <a:p>
            <a:r>
              <a:rPr lang="en-US" dirty="0" smtClean="0">
                <a:latin typeface="+mn-lt"/>
              </a:rPr>
              <a:t>% Work in Another Country</a:t>
            </a:r>
          </a:p>
        </p:txBody>
      </p:sp>
      <p:sp>
        <p:nvSpPr>
          <p:cNvPr id="7" name="Right Brace 6"/>
          <p:cNvSpPr/>
          <p:nvPr/>
        </p:nvSpPr>
        <p:spPr>
          <a:xfrm rot="16200000">
            <a:off x="6249924" y="1211580"/>
            <a:ext cx="265176" cy="841248"/>
          </a:xfrm>
          <a:prstGeom prst="rightBrace">
            <a:avLst/>
          </a:prstGeom>
          <a:ln w="31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TextBox 7"/>
          <p:cNvSpPr txBox="1"/>
          <p:nvPr/>
        </p:nvSpPr>
        <p:spPr>
          <a:xfrm>
            <a:off x="6135624" y="1280161"/>
            <a:ext cx="457176" cy="276999"/>
          </a:xfrm>
          <a:prstGeom prst="rect">
            <a:avLst/>
          </a:prstGeom>
          <a:noFill/>
        </p:spPr>
        <p:txBody>
          <a:bodyPr wrap="none" rtlCol="0">
            <a:spAutoFit/>
          </a:bodyPr>
          <a:lstStyle/>
          <a:p>
            <a:r>
              <a:rPr lang="en-US" sz="1200" dirty="0" smtClean="0">
                <a:solidFill>
                  <a:srgbClr val="FF0000"/>
                </a:solidFill>
                <a:latin typeface="+mn-lt"/>
              </a:rPr>
              <a:t>-8%</a:t>
            </a:r>
          </a:p>
        </p:txBody>
      </p:sp>
      <p:sp>
        <p:nvSpPr>
          <p:cNvPr id="9" name="Right Brace 8"/>
          <p:cNvSpPr/>
          <p:nvPr/>
        </p:nvSpPr>
        <p:spPr>
          <a:xfrm rot="16200000">
            <a:off x="5480304" y="1929384"/>
            <a:ext cx="265176" cy="1082040"/>
          </a:xfrm>
          <a:prstGeom prst="rightBrace">
            <a:avLst/>
          </a:prstGeom>
          <a:ln w="31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 name="TextBox 9"/>
          <p:cNvSpPr txBox="1"/>
          <p:nvPr/>
        </p:nvSpPr>
        <p:spPr>
          <a:xfrm>
            <a:off x="5327904" y="2118361"/>
            <a:ext cx="542136" cy="276999"/>
          </a:xfrm>
          <a:prstGeom prst="rect">
            <a:avLst/>
          </a:prstGeom>
          <a:noFill/>
        </p:spPr>
        <p:txBody>
          <a:bodyPr wrap="none" rtlCol="0">
            <a:spAutoFit/>
          </a:bodyPr>
          <a:lstStyle/>
          <a:p>
            <a:r>
              <a:rPr lang="en-US" sz="1200" dirty="0" smtClean="0">
                <a:solidFill>
                  <a:srgbClr val="FF0000"/>
                </a:solidFill>
                <a:latin typeface="+mn-lt"/>
              </a:rPr>
              <a:t>-10%</a:t>
            </a:r>
          </a:p>
        </p:txBody>
      </p:sp>
      <p:sp>
        <p:nvSpPr>
          <p:cNvPr id="11" name="Right Brace 10"/>
          <p:cNvSpPr/>
          <p:nvPr/>
        </p:nvSpPr>
        <p:spPr>
          <a:xfrm rot="16200000">
            <a:off x="4634484" y="3086100"/>
            <a:ext cx="265176" cy="524256"/>
          </a:xfrm>
          <a:prstGeom prst="rightBrace">
            <a:avLst/>
          </a:prstGeom>
          <a:ln w="31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TextBox 11"/>
          <p:cNvSpPr txBox="1"/>
          <p:nvPr/>
        </p:nvSpPr>
        <p:spPr>
          <a:xfrm>
            <a:off x="4568952" y="2996185"/>
            <a:ext cx="457176" cy="276999"/>
          </a:xfrm>
          <a:prstGeom prst="rect">
            <a:avLst/>
          </a:prstGeom>
          <a:noFill/>
        </p:spPr>
        <p:txBody>
          <a:bodyPr wrap="none" rtlCol="0">
            <a:spAutoFit/>
          </a:bodyPr>
          <a:lstStyle/>
          <a:p>
            <a:r>
              <a:rPr lang="en-US" sz="1200" dirty="0" smtClean="0">
                <a:solidFill>
                  <a:srgbClr val="FF0000"/>
                </a:solidFill>
                <a:latin typeface="+mn-lt"/>
              </a:rPr>
              <a:t>-5%</a:t>
            </a:r>
          </a:p>
        </p:txBody>
      </p:sp>
      <p:sp>
        <p:nvSpPr>
          <p:cNvPr id="13" name="Right Brace 12"/>
          <p:cNvSpPr/>
          <p:nvPr/>
        </p:nvSpPr>
        <p:spPr>
          <a:xfrm rot="16200000">
            <a:off x="3742944" y="3867912"/>
            <a:ext cx="265176" cy="771144"/>
          </a:xfrm>
          <a:prstGeom prst="rightBrace">
            <a:avLst/>
          </a:prstGeom>
          <a:ln w="31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TextBox 13"/>
          <p:cNvSpPr txBox="1"/>
          <p:nvPr/>
        </p:nvSpPr>
        <p:spPr>
          <a:xfrm>
            <a:off x="3654552" y="3901441"/>
            <a:ext cx="457176" cy="276999"/>
          </a:xfrm>
          <a:prstGeom prst="rect">
            <a:avLst/>
          </a:prstGeom>
          <a:noFill/>
        </p:spPr>
        <p:txBody>
          <a:bodyPr wrap="none" rtlCol="0">
            <a:spAutoFit/>
          </a:bodyPr>
          <a:lstStyle/>
          <a:p>
            <a:r>
              <a:rPr lang="en-US" sz="1200" dirty="0" smtClean="0">
                <a:solidFill>
                  <a:srgbClr val="FF0000"/>
                </a:solidFill>
                <a:latin typeface="+mn-lt"/>
              </a:rPr>
              <a:t>-7%</a:t>
            </a:r>
          </a:p>
        </p:txBody>
      </p:sp>
      <p:sp>
        <p:nvSpPr>
          <p:cNvPr id="15" name="Text Box 4"/>
          <p:cNvSpPr txBox="1">
            <a:spLocks noChangeArrowheads="1"/>
          </p:cNvSpPr>
          <p:nvPr/>
        </p:nvSpPr>
        <p:spPr bwMode="auto">
          <a:xfrm>
            <a:off x="4754565" y="6407150"/>
            <a:ext cx="3843337" cy="184666"/>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2010 Gallup, </a:t>
            </a:r>
            <a:r>
              <a:rPr lang="en-US" sz="600" dirty="0">
                <a:latin typeface="Georgia" pitchFamily="18" charset="0"/>
              </a:rPr>
              <a:t>Inc. All rights reserved.</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5955" name="Slide Number Placeholder 3"/>
          <p:cNvSpPr>
            <a:spLocks noGrp="1"/>
          </p:cNvSpPr>
          <p:nvPr>
            <p:ph type="sldNum" sz="quarter" idx="10"/>
          </p:nvPr>
        </p:nvSpPr>
        <p:spPr>
          <a:noFill/>
        </p:spPr>
        <p:txBody>
          <a:bodyPr/>
          <a:lstStyle/>
          <a:p>
            <a:fld id="{F23D25D6-00F1-44FC-843E-2421896CB788}" type="slidenum">
              <a:rPr lang="en-US"/>
              <a:pPr/>
              <a:t>42</a:t>
            </a:fld>
            <a:endParaRPr lang="en-US" dirty="0"/>
          </a:p>
        </p:txBody>
      </p:sp>
      <p:sp>
        <p:nvSpPr>
          <p:cNvPr id="125956" name="Rectangle 2"/>
          <p:cNvSpPr>
            <a:spLocks noGrp="1" noChangeArrowheads="1"/>
          </p:cNvSpPr>
          <p:nvPr>
            <p:ph type="title"/>
          </p:nvPr>
        </p:nvSpPr>
        <p:spPr>
          <a:xfrm>
            <a:off x="171450" y="134048"/>
            <a:ext cx="8972550" cy="732225"/>
          </a:xfrm>
        </p:spPr>
        <p:txBody>
          <a:bodyPr/>
          <a:lstStyle/>
          <a:p>
            <a:r>
              <a:rPr lang="en-US" sz="2200" dirty="0" smtClean="0"/>
              <a:t>Central Asia:  Gap between where people want to go for temporary work and where they actually go – </a:t>
            </a:r>
            <a:r>
              <a:rPr lang="en-US" sz="2200" b="1" dirty="0" smtClean="0"/>
              <a:t>reality do not match desires.</a:t>
            </a:r>
            <a:endParaRPr lang="en-US" sz="2200" dirty="0" smtClean="0"/>
          </a:p>
        </p:txBody>
      </p:sp>
      <p:sp>
        <p:nvSpPr>
          <p:cNvPr id="10" name="TextBox 9"/>
          <p:cNvSpPr txBox="1"/>
          <p:nvPr/>
        </p:nvSpPr>
        <p:spPr>
          <a:xfrm>
            <a:off x="1820475" y="1309499"/>
            <a:ext cx="941283" cy="369332"/>
          </a:xfrm>
          <a:prstGeom prst="rect">
            <a:avLst/>
          </a:prstGeom>
          <a:noFill/>
        </p:spPr>
        <p:txBody>
          <a:bodyPr wrap="none" rtlCol="0">
            <a:spAutoFit/>
          </a:bodyPr>
          <a:lstStyle/>
          <a:p>
            <a:r>
              <a:rPr lang="en-US" b="1" dirty="0" smtClean="0">
                <a:solidFill>
                  <a:schemeClr val="accent4"/>
                </a:solidFill>
                <a:latin typeface="+mn-lt"/>
              </a:rPr>
              <a:t>Reality</a:t>
            </a:r>
          </a:p>
        </p:txBody>
      </p:sp>
      <p:sp>
        <p:nvSpPr>
          <p:cNvPr id="16" name="TextBox 15"/>
          <p:cNvSpPr txBox="1"/>
          <p:nvPr/>
        </p:nvSpPr>
        <p:spPr>
          <a:xfrm>
            <a:off x="6350942" y="1347394"/>
            <a:ext cx="889987" cy="369332"/>
          </a:xfrm>
          <a:prstGeom prst="rect">
            <a:avLst/>
          </a:prstGeom>
          <a:noFill/>
        </p:spPr>
        <p:txBody>
          <a:bodyPr wrap="none" rtlCol="0">
            <a:spAutoFit/>
          </a:bodyPr>
          <a:lstStyle/>
          <a:p>
            <a:r>
              <a:rPr lang="en-US" b="1" dirty="0" smtClean="0">
                <a:solidFill>
                  <a:schemeClr val="accent4"/>
                </a:solidFill>
                <a:latin typeface="+mn-lt"/>
              </a:rPr>
              <a:t>Desire</a:t>
            </a:r>
          </a:p>
        </p:txBody>
      </p:sp>
      <p:graphicFrame>
        <p:nvGraphicFramePr>
          <p:cNvPr id="12" name="Chart 11"/>
          <p:cNvGraphicFramePr/>
          <p:nvPr/>
        </p:nvGraphicFramePr>
        <p:xfrm>
          <a:off x="573206" y="1897039"/>
          <a:ext cx="3671248" cy="329675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p:cNvGraphicFramePr/>
          <p:nvPr/>
        </p:nvGraphicFramePr>
        <p:xfrm>
          <a:off x="4995081" y="1937983"/>
          <a:ext cx="3589361" cy="3429546"/>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 Box 4"/>
          <p:cNvSpPr txBox="1">
            <a:spLocks noChangeArrowheads="1"/>
          </p:cNvSpPr>
          <p:nvPr/>
        </p:nvSpPr>
        <p:spPr bwMode="auto">
          <a:xfrm>
            <a:off x="4754563" y="6407150"/>
            <a:ext cx="3843337" cy="184150"/>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2009 Gallup</a:t>
            </a:r>
            <a:r>
              <a:rPr lang="en-US" sz="600" dirty="0">
                <a:latin typeface="Georgia" pitchFamily="18" charset="0"/>
              </a:rPr>
              <a:t>, Inc. All rights reserved.</a:t>
            </a:r>
          </a:p>
        </p:txBody>
      </p:sp>
      <p:sp>
        <p:nvSpPr>
          <p:cNvPr id="14" name="TextBox 7"/>
          <p:cNvSpPr txBox="1"/>
          <p:nvPr/>
        </p:nvSpPr>
        <p:spPr>
          <a:xfrm>
            <a:off x="1589964" y="1928925"/>
            <a:ext cx="1433015" cy="646331"/>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200" b="1" dirty="0" smtClean="0">
                <a:latin typeface="Helvetica"/>
              </a:rPr>
              <a:t>Middle East &amp; North Africa</a:t>
            </a:r>
          </a:p>
          <a:p>
            <a:pPr algn="ctr"/>
            <a:r>
              <a:rPr lang="en-US" sz="1200" b="1" dirty="0" smtClean="0">
                <a:latin typeface="Helvetica"/>
              </a:rPr>
              <a:t>3%</a:t>
            </a:r>
          </a:p>
        </p:txBody>
      </p:sp>
      <p:sp>
        <p:nvSpPr>
          <p:cNvPr id="15" name="TextBox 7"/>
          <p:cNvSpPr txBox="1"/>
          <p:nvPr/>
        </p:nvSpPr>
        <p:spPr>
          <a:xfrm>
            <a:off x="5263488" y="3459749"/>
            <a:ext cx="1433015" cy="646331"/>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200" b="1" dirty="0" smtClean="0">
                <a:solidFill>
                  <a:schemeClr val="bg1"/>
                </a:solidFill>
                <a:latin typeface="Helvetica"/>
              </a:rPr>
              <a:t>North </a:t>
            </a:r>
          </a:p>
          <a:p>
            <a:pPr algn="ctr"/>
            <a:r>
              <a:rPr lang="en-US" sz="1200" b="1" dirty="0" smtClean="0">
                <a:solidFill>
                  <a:schemeClr val="bg1"/>
                </a:solidFill>
                <a:latin typeface="Helvetica"/>
              </a:rPr>
              <a:t>America</a:t>
            </a:r>
          </a:p>
          <a:p>
            <a:pPr algn="ctr"/>
            <a:r>
              <a:rPr lang="en-US" sz="1200" b="1" dirty="0" smtClean="0">
                <a:solidFill>
                  <a:schemeClr val="bg1"/>
                </a:solidFill>
                <a:latin typeface="Helvetica"/>
              </a:rPr>
              <a:t>16%</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Graphic spid="12" grpId="0">
        <p:bldAsOne/>
      </p:bldGraphic>
      <p:bldGraphic spid="13" grpId="0">
        <p:bldAsOne/>
      </p:bldGraphic>
      <p:bldP spid="14" grpId="0"/>
    </p:bld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29C31B00-4D2B-4374-8A60-4D8116EA6978}" type="slidenum">
              <a:rPr lang="en-US" smtClean="0"/>
              <a:pPr>
                <a:defRPr/>
              </a:pPr>
              <a:t>43</a:t>
            </a:fld>
            <a:endParaRPr lang="en-US" dirty="0"/>
          </a:p>
        </p:txBody>
      </p:sp>
      <p:sp>
        <p:nvSpPr>
          <p:cNvPr id="3" name="Title 2"/>
          <p:cNvSpPr>
            <a:spLocks noGrp="1"/>
          </p:cNvSpPr>
          <p:nvPr>
            <p:ph type="title"/>
          </p:nvPr>
        </p:nvSpPr>
        <p:spPr/>
        <p:txBody>
          <a:bodyPr/>
          <a:lstStyle/>
          <a:p>
            <a:r>
              <a:rPr lang="en-US" dirty="0" smtClean="0"/>
              <a:t>US: Attitude Toward Immigrants</a:t>
            </a:r>
            <a:endParaRPr lang="en-US" dirty="0"/>
          </a:p>
        </p:txBody>
      </p:sp>
      <p:sp>
        <p:nvSpPr>
          <p:cNvPr id="4" name="TextBox 3"/>
          <p:cNvSpPr txBox="1"/>
          <p:nvPr/>
        </p:nvSpPr>
        <p:spPr>
          <a:xfrm>
            <a:off x="299144" y="5710152"/>
            <a:ext cx="8546281" cy="307777"/>
          </a:xfrm>
          <a:prstGeom prst="rect">
            <a:avLst/>
          </a:prstGeom>
          <a:noFill/>
        </p:spPr>
        <p:txBody>
          <a:bodyPr wrap="square" rtlCol="0">
            <a:spAutoFit/>
          </a:bodyPr>
          <a:lstStyle/>
          <a:p>
            <a:r>
              <a:rPr lang="en-US" sz="1400" b="1" dirty="0" smtClean="0">
                <a:latin typeface="+mn-lt"/>
              </a:rPr>
              <a:t>Question: </a:t>
            </a:r>
            <a:r>
              <a:rPr lang="en-US" sz="1400" b="1" dirty="0" smtClean="0"/>
              <a:t>In your view, should immigration be kept at its present level, increased, or decreased? </a:t>
            </a:r>
            <a:endParaRPr lang="en-US" sz="1400" b="1" dirty="0" smtClean="0">
              <a:latin typeface="+mn-lt"/>
            </a:endParaRPr>
          </a:p>
        </p:txBody>
      </p:sp>
      <p:graphicFrame>
        <p:nvGraphicFramePr>
          <p:cNvPr id="5" name="Chart 4"/>
          <p:cNvGraphicFramePr/>
          <p:nvPr/>
        </p:nvGraphicFramePr>
        <p:xfrm>
          <a:off x="960120" y="1232408"/>
          <a:ext cx="7434072" cy="427228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Box 4"/>
          <p:cNvSpPr txBox="1">
            <a:spLocks noChangeArrowheads="1"/>
          </p:cNvSpPr>
          <p:nvPr/>
        </p:nvSpPr>
        <p:spPr bwMode="auto">
          <a:xfrm>
            <a:off x="4754565" y="6407150"/>
            <a:ext cx="3843337" cy="184666"/>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2010 Gallup, </a:t>
            </a:r>
            <a:r>
              <a:rPr lang="en-US" sz="600" dirty="0">
                <a:latin typeface="Georgia" pitchFamily="18" charset="0"/>
              </a:rPr>
              <a:t>Inc. All rights reserved.</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C702F146-3E37-4D79-A1EE-4870F74B736A}" type="slidenum">
              <a:rPr lang="en-US" smtClean="0"/>
              <a:pPr>
                <a:defRPr/>
              </a:pPr>
              <a:t>44</a:t>
            </a:fld>
            <a:endParaRPr lang="en-US" dirty="0"/>
          </a:p>
        </p:txBody>
      </p:sp>
      <p:sp>
        <p:nvSpPr>
          <p:cNvPr id="3" name="Title 2"/>
          <p:cNvSpPr>
            <a:spLocks noGrp="1"/>
          </p:cNvSpPr>
          <p:nvPr>
            <p:ph type="title"/>
          </p:nvPr>
        </p:nvSpPr>
        <p:spPr>
          <a:xfrm>
            <a:off x="73152" y="188913"/>
            <a:ext cx="9025128" cy="582612"/>
          </a:xfrm>
        </p:spPr>
        <p:txBody>
          <a:bodyPr/>
          <a:lstStyle/>
          <a:p>
            <a:r>
              <a:rPr lang="en-US" sz="2500" dirty="0" smtClean="0"/>
              <a:t>Those in the Middle East and North Africa most often want to move to France, Canada, the U.S., Saudi Arabia, and Italy.</a:t>
            </a:r>
            <a:endParaRPr lang="en-US" sz="2500" dirty="0"/>
          </a:p>
        </p:txBody>
      </p:sp>
      <p:pic>
        <p:nvPicPr>
          <p:cNvPr id="6" name="Picture 5" descr="MidEast N Africa - Would like to move2.jpg"/>
          <p:cNvPicPr>
            <a:picLocks noChangeAspect="1"/>
          </p:cNvPicPr>
          <p:nvPr/>
        </p:nvPicPr>
        <p:blipFill>
          <a:blip r:embed="rId3" cstate="print"/>
          <a:stretch>
            <a:fillRect/>
          </a:stretch>
        </p:blipFill>
        <p:spPr>
          <a:xfrm>
            <a:off x="0" y="1175976"/>
            <a:ext cx="9144000" cy="4506047"/>
          </a:xfrm>
          <a:prstGeom prst="rect">
            <a:avLst/>
          </a:prstGeom>
        </p:spPr>
      </p:pic>
      <p:sp>
        <p:nvSpPr>
          <p:cNvPr id="5" name="Text Box 4"/>
          <p:cNvSpPr txBox="1">
            <a:spLocks noChangeArrowheads="1"/>
          </p:cNvSpPr>
          <p:nvPr/>
        </p:nvSpPr>
        <p:spPr bwMode="auto">
          <a:xfrm>
            <a:off x="4754563" y="6407150"/>
            <a:ext cx="3843337" cy="184150"/>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2009 Gallup</a:t>
            </a:r>
            <a:r>
              <a:rPr lang="en-US" sz="600" dirty="0">
                <a:latin typeface="Georgia" pitchFamily="18" charset="0"/>
              </a:rPr>
              <a:t>, Inc. All rights reserved.</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C702F146-3E37-4D79-A1EE-4870F74B736A}" type="slidenum">
              <a:rPr lang="en-US" smtClean="0"/>
              <a:pPr>
                <a:defRPr/>
              </a:pPr>
              <a:t>45</a:t>
            </a:fld>
            <a:endParaRPr lang="en-US" dirty="0"/>
          </a:p>
        </p:txBody>
      </p:sp>
      <p:sp>
        <p:nvSpPr>
          <p:cNvPr id="3" name="Title 2"/>
          <p:cNvSpPr>
            <a:spLocks noGrp="1"/>
          </p:cNvSpPr>
          <p:nvPr>
            <p:ph type="title"/>
          </p:nvPr>
        </p:nvSpPr>
        <p:spPr/>
        <p:txBody>
          <a:bodyPr>
            <a:normAutofit/>
          </a:bodyPr>
          <a:lstStyle/>
          <a:p>
            <a:r>
              <a:rPr lang="en-US" dirty="0" smtClean="0"/>
              <a:t>Dependence on remittance</a:t>
            </a:r>
            <a:endParaRPr lang="en-US" dirty="0"/>
          </a:p>
        </p:txBody>
      </p:sp>
      <p:sp>
        <p:nvSpPr>
          <p:cNvPr id="5" name="Text Box 4"/>
          <p:cNvSpPr txBox="1">
            <a:spLocks noChangeArrowheads="1"/>
          </p:cNvSpPr>
          <p:nvPr/>
        </p:nvSpPr>
        <p:spPr bwMode="auto">
          <a:xfrm>
            <a:off x="4754565" y="6407150"/>
            <a:ext cx="3843337" cy="184666"/>
          </a:xfrm>
          <a:prstGeom prst="rect">
            <a:avLst/>
          </a:prstGeom>
          <a:noFill/>
          <a:ln w="9525">
            <a:noFill/>
            <a:miter lim="800000"/>
            <a:headEnd/>
            <a:tailEnd/>
          </a:ln>
        </p:spPr>
        <p:txBody>
          <a:bodyPr>
            <a:spAutoFit/>
          </a:bodyPr>
          <a:lstStyle/>
          <a:p>
            <a:pPr algn="r" eaLnBrk="0" hangingPunct="0"/>
            <a:r>
              <a:rPr lang="en-US" sz="600" dirty="0">
                <a:latin typeface="Georgia" pitchFamily="18" charset="0"/>
              </a:rPr>
              <a:t>Copyright © </a:t>
            </a:r>
            <a:r>
              <a:rPr lang="en-US" sz="600" dirty="0" smtClean="0">
                <a:latin typeface="Georgia" pitchFamily="18" charset="0"/>
              </a:rPr>
              <a:t>2010 Gallup</a:t>
            </a:r>
            <a:r>
              <a:rPr lang="en-US" sz="600" dirty="0">
                <a:latin typeface="Georgia" pitchFamily="18" charset="0"/>
              </a:rPr>
              <a:t>, Inc. All rights reserved.</a:t>
            </a:r>
          </a:p>
        </p:txBody>
      </p:sp>
      <p:pic>
        <p:nvPicPr>
          <p:cNvPr id="7" name="Picture 6" descr="2010-01-18-Receive Money or Goods.jpg"/>
          <p:cNvPicPr>
            <a:picLocks noChangeAspect="1"/>
          </p:cNvPicPr>
          <p:nvPr/>
        </p:nvPicPr>
        <p:blipFill>
          <a:blip r:embed="rId3" cstate="print"/>
          <a:stretch>
            <a:fillRect/>
          </a:stretch>
        </p:blipFill>
        <p:spPr>
          <a:xfrm>
            <a:off x="0" y="1185621"/>
            <a:ext cx="9144000" cy="4673797"/>
          </a:xfrm>
          <a:prstGeom prst="rect">
            <a:avLst/>
          </a:prstGeom>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Design">
  <a:themeElements>
    <a:clrScheme name="Poll White">
      <a:dk1>
        <a:srgbClr val="404545"/>
      </a:dk1>
      <a:lt1>
        <a:srgbClr val="FFFFFF"/>
      </a:lt1>
      <a:dk2>
        <a:srgbClr val="404545"/>
      </a:dk2>
      <a:lt2>
        <a:srgbClr val="404545"/>
      </a:lt2>
      <a:accent1>
        <a:srgbClr val="EBE6B1"/>
      </a:accent1>
      <a:accent2>
        <a:srgbClr val="C3E76F"/>
      </a:accent2>
      <a:accent3>
        <a:srgbClr val="61C250"/>
      </a:accent3>
      <a:accent4>
        <a:srgbClr val="007934"/>
      </a:accent4>
      <a:accent5>
        <a:srgbClr val="275937"/>
      </a:accent5>
      <a:accent6>
        <a:srgbClr val="404545"/>
      </a:accent6>
      <a:hlink>
        <a:srgbClr val="61C250"/>
      </a:hlink>
      <a:folHlink>
        <a:srgbClr val="007934"/>
      </a:folHlink>
    </a:clrScheme>
    <a:fontScheme name="Default Design">
      <a:majorFont>
        <a:latin typeface="Georgia"/>
        <a:ea typeface=""/>
        <a:cs typeface="Arial"/>
      </a:majorFont>
      <a:minorFont>
        <a:latin typeface="Helvetic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3175">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err="1" smtClean="0">
            <a:latin typeface="+mn-lt"/>
          </a:defRPr>
        </a:defPPr>
      </a:lstStyle>
    </a:txDef>
  </a:objectDefaults>
  <a:extraClrSchemeLst>
    <a:extraClrScheme>
      <a:clrScheme name="Default Design 1">
        <a:dk1>
          <a:srgbClr val="4D4F53"/>
        </a:dk1>
        <a:lt1>
          <a:srgbClr val="FFFFFF"/>
        </a:lt1>
        <a:dk2>
          <a:srgbClr val="61C250"/>
        </a:dk2>
        <a:lt2>
          <a:srgbClr val="4D4F53"/>
        </a:lt2>
        <a:accent1>
          <a:srgbClr val="C3E76F"/>
        </a:accent1>
        <a:accent2>
          <a:srgbClr val="61C250"/>
        </a:accent2>
        <a:accent3>
          <a:srgbClr val="FFFFFF"/>
        </a:accent3>
        <a:accent4>
          <a:srgbClr val="404246"/>
        </a:accent4>
        <a:accent5>
          <a:srgbClr val="DEF1BB"/>
        </a:accent5>
        <a:accent6>
          <a:srgbClr val="57B048"/>
        </a:accent6>
        <a:hlink>
          <a:srgbClr val="007934"/>
        </a:hlink>
        <a:folHlink>
          <a:srgbClr val="275937"/>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15216</TotalTime>
  <Words>3248</Words>
  <Application>Microsoft Office PowerPoint</Application>
  <PresentationFormat>On-screen Show (4:3)</PresentationFormat>
  <Paragraphs>1008</Paragraphs>
  <Slides>45</Slides>
  <Notes>43</Notes>
  <HiddenSlides>15</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Default Design</vt:lpstr>
      <vt:lpstr>     Migration: A World in Motion   A Multinational Conference on Migration and Migration Policy   Most Desired Migration Destinations and Antecedents of Migration Intent Across the World: Insights From Gallup World Poll   </vt:lpstr>
      <vt:lpstr>Gallup World Poll</vt:lpstr>
      <vt:lpstr>Gallup studies several aspects of migration, approaching the topic from multiple perspectives.</vt:lpstr>
      <vt:lpstr>Desire to Migrate</vt:lpstr>
      <vt:lpstr>Approximately 700 million adults worldwide (16% of the global population) would like to move abroad permanently. </vt:lpstr>
      <vt:lpstr>Key Findings Regarding Potential Permanent Migration: Who Wants to Move, Where, and Why</vt:lpstr>
      <vt:lpstr> The most desired destination countries are the U.S., Canada, the U.K., France, Spain, Saudi Arabia, Germany, and Australia. </vt:lpstr>
      <vt:lpstr>Adults in Latin America are most likely to say they would like to move permanently to the EU and Northern America.</vt:lpstr>
      <vt:lpstr>Adults in Sub-Saharan Africa are most likely to say they would like to move permanently to Northern America and the EU.</vt:lpstr>
      <vt:lpstr>Adults in Southeast Asia are most likely to say they would like to move permanently to Northern America, followed by East Asia and the EU. </vt:lpstr>
      <vt:lpstr>Adults in East Asia are most likely to say they would like to move permanently to Northern America and the EU.</vt:lpstr>
      <vt:lpstr>Adults in South Asia are most likely to say they would like to move permanently to Northern America and the Middle East. </vt:lpstr>
      <vt:lpstr>Adults in the EU are most likely to say they would like to move permanently to other countries within the EU, followed by Northern America. </vt:lpstr>
      <vt:lpstr>Approximately 6.6 million adults in Turkey want to move abroad permanently (13% of adult population).</vt:lpstr>
      <vt:lpstr>Approximately 1.9 million adults worldwide  want to move permanently to Turkey.</vt:lpstr>
      <vt:lpstr> Potential Net Migration Index (PNMI) </vt:lpstr>
      <vt:lpstr>Gallup Potential Net Migration Index</vt:lpstr>
      <vt:lpstr>Human Development and Potential Net Migration</vt:lpstr>
      <vt:lpstr>Human Development and Desire to Migrate</vt:lpstr>
      <vt:lpstr>Human Development and Potential Net Migration</vt:lpstr>
      <vt:lpstr>Human Development and Desire to Migrate</vt:lpstr>
      <vt:lpstr>Human Development, Potential Net Migration, and Desire to Migrate</vt:lpstr>
      <vt:lpstr>Desire to Migrate: Statistical Analysis</vt:lpstr>
      <vt:lpstr>Countries Included in Analysis by Groups</vt:lpstr>
      <vt:lpstr>Desire to Migrate: Statistical Analysis</vt:lpstr>
      <vt:lpstr>Predictors of Desire to Migrate: Global Key Findings</vt:lpstr>
      <vt:lpstr>Predictors of Desire to Migrate: Global Key Findings</vt:lpstr>
      <vt:lpstr>Predictors of Desire to Migrate: HDI Level-Specific Findings</vt:lpstr>
      <vt:lpstr>Predictors of Desire to Migrate: HDI Level-Specific Findings</vt:lpstr>
      <vt:lpstr>Predictors of Desire to Migrate: HDI Level-Specific Findings</vt:lpstr>
      <vt:lpstr>Gallup Potential Net Migration Index</vt:lpstr>
      <vt:lpstr>Logistic Regression: HDI 1</vt:lpstr>
      <vt:lpstr>Logistic Regression: HDI 2</vt:lpstr>
      <vt:lpstr>Logistic Regression: HDI 3a</vt:lpstr>
      <vt:lpstr>Logistic Regression: HDI 3b</vt:lpstr>
      <vt:lpstr>Logistic Regression: HDI 4</vt:lpstr>
      <vt:lpstr>Human Development, Potential Net Migration, and Desire to Migrate</vt:lpstr>
      <vt:lpstr>Russia: Attitude Toward Immigrants</vt:lpstr>
      <vt:lpstr>Slide 39</vt:lpstr>
      <vt:lpstr>Russia: Immigrants and Jobs</vt:lpstr>
      <vt:lpstr>Impact of the Economic Crisis on Migrant Workers</vt:lpstr>
      <vt:lpstr>Central Asia:  Gap between where people want to go for temporary work and where they actually go – reality do not match desires.</vt:lpstr>
      <vt:lpstr>US: Attitude Toward Immigrants</vt:lpstr>
      <vt:lpstr>Those in the Middle East and North Africa most often want to move to France, Canada, the U.S., Saudi Arabia, and Italy.</vt:lpstr>
      <vt:lpstr>Dependence on remittance</vt:lpstr>
    </vt:vector>
  </TitlesOfParts>
  <Company>The Gallup Organizations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GALLUP® Consulting Template 2007</dc:title>
  <dc:creator/>
  <dc:description>If you have any questions regarding this template, please contact Julie Fienhold at 402-938-6740. For questions regarding our overall Corporate Look/Brand please contact Dave Marks at 402-938-6518.</dc:description>
  <cp:lastModifiedBy>Tim_Gravelle</cp:lastModifiedBy>
  <cp:revision>1106</cp:revision>
  <dcterms:created xsi:type="dcterms:W3CDTF">2007-07-19T19:31:24Z</dcterms:created>
  <dcterms:modified xsi:type="dcterms:W3CDTF">2010-02-18T12:56:38Z</dcterms:modified>
  <cp:contentStatus>version 1.6</cp:contentStatus>
</cp:coreProperties>
</file>